
<file path=[Content_Types].xml><?xml version="1.0" encoding="utf-8"?>
<Types xmlns="http://schemas.openxmlformats.org/package/2006/content-types">
  <Default Extension="emf" ContentType="image/x-emf"/>
  <Default Extension="fntdata" ContentType="application/x-fontdata"/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2.xml" ContentType="application/vnd.openxmlformats-officedocument.theme+xml"/>
  <Override PartName="/ppt/slideLayouts/slideLayout8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4005" r:id="rId1"/>
    <p:sldMasterId id="2147484181" r:id="rId2"/>
    <p:sldMasterId id="2147484035" r:id="rId3"/>
  </p:sldMasterIdLst>
  <p:notesMasterIdLst>
    <p:notesMasterId r:id="rId53"/>
  </p:notesMasterIdLst>
  <p:handoutMasterIdLst>
    <p:handoutMasterId r:id="rId54"/>
  </p:handoutMasterIdLst>
  <p:sldIdLst>
    <p:sldId id="791" r:id="rId4"/>
    <p:sldId id="804" r:id="rId5"/>
    <p:sldId id="803" r:id="rId6"/>
    <p:sldId id="695" r:id="rId7"/>
    <p:sldId id="778" r:id="rId8"/>
    <p:sldId id="689" r:id="rId9"/>
    <p:sldId id="659" r:id="rId10"/>
    <p:sldId id="660" r:id="rId11"/>
    <p:sldId id="662" r:id="rId12"/>
    <p:sldId id="658" r:id="rId13"/>
    <p:sldId id="781" r:id="rId14"/>
    <p:sldId id="782" r:id="rId15"/>
    <p:sldId id="785" r:id="rId16"/>
    <p:sldId id="786" r:id="rId17"/>
    <p:sldId id="787" r:id="rId18"/>
    <p:sldId id="784" r:id="rId19"/>
    <p:sldId id="788" r:id="rId20"/>
    <p:sldId id="789" r:id="rId21"/>
    <p:sldId id="790" r:id="rId22"/>
    <p:sldId id="692" r:id="rId23"/>
    <p:sldId id="694" r:id="rId24"/>
    <p:sldId id="777" r:id="rId25"/>
    <p:sldId id="760" r:id="rId26"/>
    <p:sldId id="669" r:id="rId27"/>
    <p:sldId id="656" r:id="rId28"/>
    <p:sldId id="795" r:id="rId29"/>
    <p:sldId id="799" r:id="rId30"/>
    <p:sldId id="798" r:id="rId31"/>
    <p:sldId id="800" r:id="rId32"/>
    <p:sldId id="708" r:id="rId33"/>
    <p:sldId id="801" r:id="rId34"/>
    <p:sldId id="805" r:id="rId35"/>
    <p:sldId id="806" r:id="rId36"/>
    <p:sldId id="763" r:id="rId37"/>
    <p:sldId id="764" r:id="rId38"/>
    <p:sldId id="765" r:id="rId39"/>
    <p:sldId id="766" r:id="rId40"/>
    <p:sldId id="767" r:id="rId41"/>
    <p:sldId id="768" r:id="rId42"/>
    <p:sldId id="769" r:id="rId43"/>
    <p:sldId id="770" r:id="rId44"/>
    <p:sldId id="748" r:id="rId45"/>
    <p:sldId id="771" r:id="rId46"/>
    <p:sldId id="772" r:id="rId47"/>
    <p:sldId id="773" r:id="rId48"/>
    <p:sldId id="774" r:id="rId49"/>
    <p:sldId id="775" r:id="rId50"/>
    <p:sldId id="705" r:id="rId51"/>
    <p:sldId id="793" r:id="rId52"/>
  </p:sldIdLst>
  <p:sldSz cx="12192000" cy="6858000"/>
  <p:notesSz cx="6858000" cy="9144000"/>
  <p:embeddedFontLst>
    <p:embeddedFont>
      <p:font typeface="Fira Sans" panose="020B0503050000020004" pitchFamily="34" charset="0"/>
      <p:regular r:id="rId55"/>
      <p:bold r:id="rId56"/>
      <p:italic r:id="rId57"/>
      <p:boldItalic r:id="rId58"/>
    </p:embeddedFont>
    <p:embeddedFont>
      <p:font typeface="Fira Sans Light" panose="020B0403050000020004" pitchFamily="34" charset="0"/>
      <p:regular r:id="rId59"/>
      <p:italic r:id="rId60"/>
    </p:embeddedFont>
    <p:embeddedFont>
      <p:font typeface="Fira Sans Medium" panose="020B0603050000020004" pitchFamily="34" charset="0"/>
      <p:regular r:id="rId61"/>
      <p:italic r:id="rId62"/>
    </p:embeddedFont>
    <p:embeddedFont>
      <p:font typeface="Open Sans" panose="020B0606030504020204" pitchFamily="34" charset="0"/>
      <p:regular r:id="rId63"/>
      <p:bold r:id="rId64"/>
      <p:italic r:id="rId65"/>
      <p:boldItalic r:id="rId66"/>
    </p:embeddedFont>
    <p:embeddedFont>
      <p:font typeface="Trebuchet MS" panose="020B0603020202020204" pitchFamily="34" charset="0"/>
      <p:regular r:id="rId67"/>
      <p:bold r:id="rId68"/>
      <p:italic r:id="rId69"/>
      <p:boldItalic r:id="rId70"/>
    </p:embeddedFont>
    <p:embeddedFont>
      <p:font typeface="Verdana" panose="020B0604030504040204" pitchFamily="34" charset="0"/>
      <p:regular r:id="rId71"/>
      <p:bold r:id="rId72"/>
      <p:italic r:id="rId73"/>
      <p:boldItalic r:id="rId74"/>
    </p:embeddedFont>
    <p:embeddedFont>
      <p:font typeface="Wingdings 3" panose="05040102010807070707" pitchFamily="18" charset="2"/>
      <p:regular r:id="rId75"/>
    </p:embeddedFont>
  </p:embeddedFontLst>
  <p:defaultTextStyle>
    <a:defPPr>
      <a:defRPr lang="en-US"/>
    </a:defPPr>
    <a:lvl1pPr marL="0" algn="l" defTabSz="91433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165" algn="l" defTabSz="91433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330" algn="l" defTabSz="91433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495" algn="l" defTabSz="91433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660" algn="l" defTabSz="91433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5825" algn="l" defTabSz="91433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2990" algn="l" defTabSz="91433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155" algn="l" defTabSz="91433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320" algn="l" defTabSz="91433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>
        <p15:guide id="1" orient="horz" pos="2880" userDrawn="1">
          <p15:clr>
            <a:srgbClr val="A4A3A4"/>
          </p15:clr>
        </p15:guide>
        <p15:guide id="2" pos="2160" userDrawn="1">
          <p15:clr>
            <a:srgbClr val="A4A3A4"/>
          </p15:clr>
        </p15:guide>
      </p15:notesGuideLst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0514BB12-A951-3F9B-EBC1-485CFD0988CC}" name="Caroline Louise Bundgaard" initials="CLB" userId="S::caroline.louise.bundgaard@regionh.dk::2dbf3a8f-72d2-4c39-bf21-ffe20503d193" providerId="AD"/>
  <p188:author id="{D150B5D0-0A93-3163-3982-33A03C31EE8E}" name="Lau Bertholdt" initials="LB" userId="7432b2294d15cbbf" providerId="Windows Live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284D"/>
    <a:srgbClr val="FF0000"/>
    <a:srgbClr val="E1F2FF"/>
    <a:srgbClr val="FFFFFF"/>
    <a:srgbClr val="203738"/>
    <a:srgbClr val="262626"/>
    <a:srgbClr val="00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B2B27DEA-E59C-4462-870E-17C98D19F27F}" v="142" dt="2024-08-15T13:21:45.388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1421" autoAdjust="0"/>
    <p:restoredTop sz="94673" autoAdjust="0"/>
  </p:normalViewPr>
  <p:slideViewPr>
    <p:cSldViewPr snapToGrid="0" snapToObjects="1" showGuides="1">
      <p:cViewPr varScale="1">
        <p:scale>
          <a:sx n="80" d="100"/>
          <a:sy n="80" d="100"/>
        </p:scale>
        <p:origin x="204" y="78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3" d="2"/>
        <a:sy n="3" d="2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 snapToGrid="0" snapToObjects="1" showGuides="1">
      <p:cViewPr varScale="1">
        <p:scale>
          <a:sx n="189" d="100"/>
          <a:sy n="189" d="100"/>
        </p:scale>
        <p:origin x="2712" y="168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slide" Target="slides/slide23.xml"/><Relationship Id="rId39" Type="http://schemas.openxmlformats.org/officeDocument/2006/relationships/slide" Target="slides/slide36.xml"/><Relationship Id="rId21" Type="http://schemas.openxmlformats.org/officeDocument/2006/relationships/slide" Target="slides/slide18.xml"/><Relationship Id="rId34" Type="http://schemas.openxmlformats.org/officeDocument/2006/relationships/slide" Target="slides/slide31.xml"/><Relationship Id="rId42" Type="http://schemas.openxmlformats.org/officeDocument/2006/relationships/slide" Target="slides/slide39.xml"/><Relationship Id="rId47" Type="http://schemas.openxmlformats.org/officeDocument/2006/relationships/slide" Target="slides/slide44.xml"/><Relationship Id="rId50" Type="http://schemas.openxmlformats.org/officeDocument/2006/relationships/slide" Target="slides/slide47.xml"/><Relationship Id="rId55" Type="http://schemas.openxmlformats.org/officeDocument/2006/relationships/font" Target="fonts/font1.fntdata"/><Relationship Id="rId63" Type="http://schemas.openxmlformats.org/officeDocument/2006/relationships/font" Target="fonts/font9.fntdata"/><Relationship Id="rId68" Type="http://schemas.openxmlformats.org/officeDocument/2006/relationships/font" Target="fonts/font14.fntdata"/><Relationship Id="rId76" Type="http://schemas.openxmlformats.org/officeDocument/2006/relationships/presProps" Target="presProps.xml"/><Relationship Id="rId7" Type="http://schemas.openxmlformats.org/officeDocument/2006/relationships/slide" Target="slides/slide4.xml"/><Relationship Id="rId71" Type="http://schemas.openxmlformats.org/officeDocument/2006/relationships/font" Target="fonts/font17.fntdata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9" Type="http://schemas.openxmlformats.org/officeDocument/2006/relationships/slide" Target="slides/slide26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32" Type="http://schemas.openxmlformats.org/officeDocument/2006/relationships/slide" Target="slides/slide29.xml"/><Relationship Id="rId37" Type="http://schemas.openxmlformats.org/officeDocument/2006/relationships/slide" Target="slides/slide34.xml"/><Relationship Id="rId40" Type="http://schemas.openxmlformats.org/officeDocument/2006/relationships/slide" Target="slides/slide37.xml"/><Relationship Id="rId45" Type="http://schemas.openxmlformats.org/officeDocument/2006/relationships/slide" Target="slides/slide42.xml"/><Relationship Id="rId53" Type="http://schemas.openxmlformats.org/officeDocument/2006/relationships/notesMaster" Target="notesMasters/notesMaster1.xml"/><Relationship Id="rId58" Type="http://schemas.openxmlformats.org/officeDocument/2006/relationships/font" Target="fonts/font4.fntdata"/><Relationship Id="rId66" Type="http://schemas.openxmlformats.org/officeDocument/2006/relationships/font" Target="fonts/font12.fntdata"/><Relationship Id="rId74" Type="http://schemas.openxmlformats.org/officeDocument/2006/relationships/font" Target="fonts/font20.fntdata"/><Relationship Id="rId79" Type="http://schemas.openxmlformats.org/officeDocument/2006/relationships/tableStyles" Target="tableStyles.xml"/><Relationship Id="rId5" Type="http://schemas.openxmlformats.org/officeDocument/2006/relationships/slide" Target="slides/slide2.xml"/><Relationship Id="rId61" Type="http://schemas.openxmlformats.org/officeDocument/2006/relationships/font" Target="fonts/font7.fntdata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31" Type="http://schemas.openxmlformats.org/officeDocument/2006/relationships/slide" Target="slides/slide28.xml"/><Relationship Id="rId44" Type="http://schemas.openxmlformats.org/officeDocument/2006/relationships/slide" Target="slides/slide41.xml"/><Relationship Id="rId52" Type="http://schemas.openxmlformats.org/officeDocument/2006/relationships/slide" Target="slides/slide49.xml"/><Relationship Id="rId60" Type="http://schemas.openxmlformats.org/officeDocument/2006/relationships/font" Target="fonts/font6.fntdata"/><Relationship Id="rId65" Type="http://schemas.openxmlformats.org/officeDocument/2006/relationships/font" Target="fonts/font11.fntdata"/><Relationship Id="rId73" Type="http://schemas.openxmlformats.org/officeDocument/2006/relationships/font" Target="fonts/font19.fntdata"/><Relationship Id="rId78" Type="http://schemas.openxmlformats.org/officeDocument/2006/relationships/theme" Target="theme/theme1.xml"/><Relationship Id="rId81" Type="http://schemas.microsoft.com/office/2018/10/relationships/authors" Target="authors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slide" Target="slides/slide24.xml"/><Relationship Id="rId30" Type="http://schemas.openxmlformats.org/officeDocument/2006/relationships/slide" Target="slides/slide27.xml"/><Relationship Id="rId35" Type="http://schemas.openxmlformats.org/officeDocument/2006/relationships/slide" Target="slides/slide32.xml"/><Relationship Id="rId43" Type="http://schemas.openxmlformats.org/officeDocument/2006/relationships/slide" Target="slides/slide40.xml"/><Relationship Id="rId48" Type="http://schemas.openxmlformats.org/officeDocument/2006/relationships/slide" Target="slides/slide45.xml"/><Relationship Id="rId56" Type="http://schemas.openxmlformats.org/officeDocument/2006/relationships/font" Target="fonts/font2.fntdata"/><Relationship Id="rId64" Type="http://schemas.openxmlformats.org/officeDocument/2006/relationships/font" Target="fonts/font10.fntdata"/><Relationship Id="rId69" Type="http://schemas.openxmlformats.org/officeDocument/2006/relationships/font" Target="fonts/font15.fntdata"/><Relationship Id="rId77" Type="http://schemas.openxmlformats.org/officeDocument/2006/relationships/viewProps" Target="viewProps.xml"/><Relationship Id="rId8" Type="http://schemas.openxmlformats.org/officeDocument/2006/relationships/slide" Target="slides/slide5.xml"/><Relationship Id="rId51" Type="http://schemas.openxmlformats.org/officeDocument/2006/relationships/slide" Target="slides/slide48.xml"/><Relationship Id="rId72" Type="http://schemas.openxmlformats.org/officeDocument/2006/relationships/font" Target="fonts/font18.fntdata"/><Relationship Id="rId80" Type="http://schemas.microsoft.com/office/2015/10/relationships/revisionInfo" Target="revisionInfo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33" Type="http://schemas.openxmlformats.org/officeDocument/2006/relationships/slide" Target="slides/slide30.xml"/><Relationship Id="rId38" Type="http://schemas.openxmlformats.org/officeDocument/2006/relationships/slide" Target="slides/slide35.xml"/><Relationship Id="rId46" Type="http://schemas.openxmlformats.org/officeDocument/2006/relationships/slide" Target="slides/slide43.xml"/><Relationship Id="rId59" Type="http://schemas.openxmlformats.org/officeDocument/2006/relationships/font" Target="fonts/font5.fntdata"/><Relationship Id="rId67" Type="http://schemas.openxmlformats.org/officeDocument/2006/relationships/font" Target="fonts/font13.fntdata"/><Relationship Id="rId20" Type="http://schemas.openxmlformats.org/officeDocument/2006/relationships/slide" Target="slides/slide17.xml"/><Relationship Id="rId41" Type="http://schemas.openxmlformats.org/officeDocument/2006/relationships/slide" Target="slides/slide38.xml"/><Relationship Id="rId54" Type="http://schemas.openxmlformats.org/officeDocument/2006/relationships/handoutMaster" Target="handoutMasters/handoutMaster1.xml"/><Relationship Id="rId62" Type="http://schemas.openxmlformats.org/officeDocument/2006/relationships/font" Target="fonts/font8.fntdata"/><Relationship Id="rId70" Type="http://schemas.openxmlformats.org/officeDocument/2006/relationships/font" Target="fonts/font16.fntdata"/><Relationship Id="rId75" Type="http://schemas.openxmlformats.org/officeDocument/2006/relationships/font" Target="fonts/font21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slide" Target="slides/slide25.xml"/><Relationship Id="rId36" Type="http://schemas.openxmlformats.org/officeDocument/2006/relationships/slide" Target="slides/slide33.xml"/><Relationship Id="rId49" Type="http://schemas.openxmlformats.org/officeDocument/2006/relationships/slide" Target="slides/slide46.xml"/><Relationship Id="rId57" Type="http://schemas.openxmlformats.org/officeDocument/2006/relationships/font" Target="fonts/font3.fntdata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>
              <a:latin typeface="Fira Sans" panose="020B0503050000020004" pitchFamily="34" charset="0"/>
            </a:endParaRPr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6018781-FBF9-354C-A025-C49C596164BA}" type="datetimeFigureOut">
              <a:rPr lang="en-US" smtClean="0">
                <a:latin typeface="Fira Sans" panose="020B0503050000020004" pitchFamily="34" charset="0"/>
              </a:rPr>
              <a:t>8/16/2024</a:t>
            </a:fld>
            <a:endParaRPr lang="en-US" dirty="0">
              <a:latin typeface="Fira Sans" panose="020B0503050000020004" pitchFamily="34" charset="0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>
              <a:latin typeface="Fira Sans" panose="020B0503050000020004" pitchFamily="34" charset="0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8F4EF74-8826-BD43-B880-7A8566D08AFF}" type="slidenum">
              <a:rPr lang="en-US" smtClean="0">
                <a:latin typeface="Fira Sans" panose="020B0503050000020004" pitchFamily="34" charset="0"/>
              </a:rPr>
              <a:t>‹nr.›</a:t>
            </a:fld>
            <a:endParaRPr lang="en-US" dirty="0">
              <a:latin typeface="Fira Sans" panose="020B05030500000200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62407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 b="0" i="0">
                <a:latin typeface="Fira Sans" panose="020B05030500000200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 b="0" i="0">
                <a:latin typeface="Fira Sans" panose="020B0503050000020004" pitchFamily="34" charset="0"/>
              </a:defRPr>
            </a:lvl1pPr>
          </a:lstStyle>
          <a:p>
            <a:fld id="{108FFD40-13C9-7B48-A0BE-E251E1E33FE5}" type="datetimeFigureOut">
              <a:rPr lang="en-US" smtClean="0"/>
              <a:pPr/>
              <a:t>8/16/2024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 b="0" i="0">
                <a:latin typeface="Fira Sans" panose="020B05030500000200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 b="0" i="0">
                <a:latin typeface="Fira Sans" panose="020B0503050000020004" pitchFamily="34" charset="0"/>
              </a:defRPr>
            </a:lvl1pPr>
          </a:lstStyle>
          <a:p>
            <a:fld id="{6F8E2375-F1B1-284C-A827-B0E603FDBDD8}" type="slidenum">
              <a:rPr lang="en-US" smtClean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3844428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b="0" i="0" kern="1200">
        <a:solidFill>
          <a:schemeClr val="tx1"/>
        </a:solidFill>
        <a:latin typeface="Fira Sans" panose="020B0503050000020004" pitchFamily="34" charset="0"/>
        <a:ea typeface="+mn-ea"/>
        <a:cs typeface="+mn-cs"/>
      </a:defRPr>
    </a:lvl1pPr>
    <a:lvl2pPr marL="457200" algn="l" defTabSz="914400" rtl="0" eaLnBrk="1" latinLnBrk="0" hangingPunct="1">
      <a:defRPr sz="1200" b="0" i="0" kern="1200">
        <a:solidFill>
          <a:schemeClr val="tx1"/>
        </a:solidFill>
        <a:latin typeface="Fira Sans" panose="020B0503050000020004" pitchFamily="34" charset="0"/>
        <a:ea typeface="+mn-ea"/>
        <a:cs typeface="+mn-cs"/>
      </a:defRPr>
    </a:lvl2pPr>
    <a:lvl3pPr marL="914400" algn="l" defTabSz="914400" rtl="0" eaLnBrk="1" latinLnBrk="0" hangingPunct="1">
      <a:defRPr sz="1200" b="0" i="0" kern="1200">
        <a:solidFill>
          <a:schemeClr val="tx1"/>
        </a:solidFill>
        <a:latin typeface="Fira Sans" panose="020B0503050000020004" pitchFamily="34" charset="0"/>
        <a:ea typeface="+mn-ea"/>
        <a:cs typeface="+mn-cs"/>
      </a:defRPr>
    </a:lvl3pPr>
    <a:lvl4pPr marL="1371600" algn="l" defTabSz="914400" rtl="0" eaLnBrk="1" latinLnBrk="0" hangingPunct="1">
      <a:defRPr sz="1200" b="0" i="0" kern="1200">
        <a:solidFill>
          <a:schemeClr val="tx1"/>
        </a:solidFill>
        <a:latin typeface="Fira Sans" panose="020B0503050000020004" pitchFamily="34" charset="0"/>
        <a:ea typeface="+mn-ea"/>
        <a:cs typeface="+mn-cs"/>
      </a:defRPr>
    </a:lvl4pPr>
    <a:lvl5pPr marL="1828800" algn="l" defTabSz="914400" rtl="0" eaLnBrk="1" latinLnBrk="0" hangingPunct="1">
      <a:defRPr sz="1200" b="0" i="0" kern="1200">
        <a:solidFill>
          <a:schemeClr val="tx1"/>
        </a:solidFill>
        <a:latin typeface="Fira Sans" panose="020B0503050000020004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78346663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2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16590643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3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24481850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09444448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5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55156205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6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79449762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7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656762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8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11131763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9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15001597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10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3896864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11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25775310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12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787616636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13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736201202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14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713041906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15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66405976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16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127862562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17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699493596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18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83745729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19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980238559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20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599771625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21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026989183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22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158634735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1A66B5B-24FA-3FE5-3364-F423FD51C2E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>
            <a:extLst>
              <a:ext uri="{FF2B5EF4-FFF2-40B4-BE49-F238E27FC236}">
                <a16:creationId xmlns:a16="http://schemas.microsoft.com/office/drawing/2014/main" id="{18355F2F-C0FF-6834-E24E-5A7FE347E415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>
            <a:extLst>
              <a:ext uri="{FF2B5EF4-FFF2-40B4-BE49-F238E27FC236}">
                <a16:creationId xmlns:a16="http://schemas.microsoft.com/office/drawing/2014/main" id="{E9BB0762-61DE-0CDE-00EB-BA114FF6659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>
            <a:extLst>
              <a:ext uri="{FF2B5EF4-FFF2-40B4-BE49-F238E27FC236}">
                <a16:creationId xmlns:a16="http://schemas.microsoft.com/office/drawing/2014/main" id="{14EB552B-9BE2-893F-8412-BF56446ECFF4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23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467391607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24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545315355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30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08724907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34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513262939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35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74206349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36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941762064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37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66131666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38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834219291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39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145483380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40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581533956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41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674509900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42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107697443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43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435426472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44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309706389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45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63630962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46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785560409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47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729356021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48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595708904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4AD4002-19F2-43BA-9490-57629429B7E5}" type="slidenum">
              <a:rPr lang="da-DK" smtClean="0"/>
              <a:t>49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13141706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og indholdsobjek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0396A3B-D687-9F45-82FD-E621C20F3A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da-DK" noProof="0" dirty="0"/>
              <a:t>Klik for at redigere titeltypografien i masteren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AD0114D-C20D-EB49-AB7E-C9A85691F8A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lIns="0"/>
          <a:lstStyle>
            <a:lvl1pPr>
              <a:defRPr sz="2400"/>
            </a:lvl1pPr>
            <a:lvl2pPr marL="182563" indent="-182563">
              <a:buFontTx/>
              <a:buBlip>
                <a:blip r:embed="rId2"/>
              </a:buBlip>
              <a:tabLst/>
              <a:defRPr>
                <a:solidFill>
                  <a:schemeClr val="tx1"/>
                </a:solidFill>
              </a:defRPr>
            </a:lvl2pPr>
            <a:lvl3pPr marL="182563" indent="-182563">
              <a:buFontTx/>
              <a:buBlip>
                <a:blip r:embed="rId2"/>
              </a:buBlip>
              <a:tabLst/>
              <a:defRPr>
                <a:solidFill>
                  <a:schemeClr val="tx1"/>
                </a:solidFill>
              </a:defRPr>
            </a:lvl3pPr>
            <a:lvl4pPr marL="182563" indent="-182563">
              <a:buFontTx/>
              <a:buBlip>
                <a:blip r:embed="rId2"/>
              </a:buBlip>
              <a:tabLst/>
              <a:defRPr>
                <a:solidFill>
                  <a:schemeClr val="tx1"/>
                </a:solidFill>
              </a:defRPr>
            </a:lvl4pPr>
            <a:lvl5pPr marL="182563" indent="-182563">
              <a:buFontTx/>
              <a:buBlip>
                <a:blip r:embed="rId2"/>
              </a:buBlip>
              <a:tabLst/>
              <a:defRPr>
                <a:solidFill>
                  <a:schemeClr val="tx1"/>
                </a:solidFill>
              </a:defRPr>
            </a:lvl5pPr>
          </a:lstStyle>
          <a:p>
            <a:pPr lvl="0"/>
            <a:r>
              <a:rPr lang="da-DK" noProof="0" dirty="0"/>
              <a:t>Klik for at redigere teksttypografierne i masteren</a:t>
            </a:r>
          </a:p>
          <a:p>
            <a:pPr lvl="1"/>
            <a:r>
              <a:rPr lang="da-DK" noProof="0" dirty="0"/>
              <a:t>Andet niveau</a:t>
            </a:r>
          </a:p>
          <a:p>
            <a:pPr lvl="2"/>
            <a:r>
              <a:rPr lang="da-DK" noProof="0" dirty="0"/>
              <a:t>Tredje niveau</a:t>
            </a:r>
          </a:p>
          <a:p>
            <a:pPr lvl="3"/>
            <a:r>
              <a:rPr lang="da-DK" noProof="0" dirty="0"/>
              <a:t>Fjerde niveau</a:t>
            </a:r>
          </a:p>
          <a:p>
            <a:pPr lvl="4"/>
            <a:r>
              <a:rPr lang="da-DK" noProof="0" dirty="0"/>
              <a:t>Femte niveau</a:t>
            </a:r>
          </a:p>
        </p:txBody>
      </p:sp>
    </p:spTree>
    <p:extLst>
      <p:ext uri="{BB962C8B-B14F-4D97-AF65-F5344CB8AC3E}">
        <p14:creationId xmlns:p14="http://schemas.microsoft.com/office/powerpoint/2010/main" val="183031373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Ku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A1FF5C-6817-AB4C-9B1A-398EF315811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noProof="0" dirty="0"/>
              <a:t>Klik for at redigere titeltypografien i masteren</a:t>
            </a:r>
          </a:p>
        </p:txBody>
      </p:sp>
    </p:spTree>
    <p:extLst>
      <p:ext uri="{BB962C8B-B14F-4D97-AF65-F5344CB8AC3E}">
        <p14:creationId xmlns:p14="http://schemas.microsoft.com/office/powerpoint/2010/main" val="252004015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rugerdefineret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8"/>
          <p:cNvSpPr>
            <a:spLocks noGrp="1"/>
          </p:cNvSpPr>
          <p:nvPr>
            <p:ph type="pic" sz="quarter" idx="12"/>
          </p:nvPr>
        </p:nvSpPr>
        <p:spPr>
          <a:xfrm>
            <a:off x="2033229" y="2294585"/>
            <a:ext cx="3051313" cy="2276061"/>
          </a:xfrm>
          <a:prstGeom prst="rect">
            <a:avLst/>
          </a:prstGeom>
          <a:gradFill>
            <a:gsLst>
              <a:gs pos="0">
                <a:schemeClr val="tx1">
                  <a:alpha val="40000"/>
                </a:schemeClr>
              </a:gs>
              <a:gs pos="99000">
                <a:schemeClr val="tx1">
                  <a:alpha val="20000"/>
                </a:schemeClr>
              </a:gs>
            </a:gsLst>
            <a:lin ang="5400000" scaled="1"/>
          </a:gradFill>
          <a:ln>
            <a:noFill/>
          </a:ln>
        </p:spPr>
        <p:txBody>
          <a:bodyPr wrap="square" anchor="ctr">
            <a:noAutofit/>
          </a:bodyPr>
          <a:lstStyle>
            <a:lvl1pPr algn="ctr">
              <a:defRPr sz="1200">
                <a:solidFill>
                  <a:schemeClr val="tx1"/>
                </a:solidFill>
              </a:defRPr>
            </a:lvl1pPr>
          </a:lstStyle>
          <a:p>
            <a:r>
              <a:rPr lang="da-DK"/>
              <a:t>Klik på ikonet for at tilføje et billede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971" y="1175302"/>
            <a:ext cx="10146612" cy="1647411"/>
          </a:xfrm>
          <a:effectLst>
            <a:outerShdw blurRad="762000" dist="381000" dir="5400000" algn="t" rotWithShape="0">
              <a:prstClr val="black">
                <a:alpha val="30000"/>
              </a:prstClr>
            </a:outerShdw>
          </a:effectLst>
        </p:spPr>
        <p:txBody>
          <a:bodyPr/>
          <a:lstStyle>
            <a:lvl1pPr>
              <a:defRPr sz="12000" b="1" i="0">
                <a:solidFill>
                  <a:schemeClr val="tx1"/>
                </a:solidFill>
                <a:latin typeface="Fira Sans" panose="020B0503050000020004" pitchFamily="34" charset="0"/>
                <a:ea typeface="Fira Sans" panose="020B0503050000020004" pitchFamily="34" charset="0"/>
                <a:cs typeface="Fira Sans" panose="020B0503050000020004" pitchFamily="34" charset="0"/>
              </a:defRPr>
            </a:lvl1pPr>
          </a:lstStyle>
          <a:p>
            <a:r>
              <a:rPr lang="da-DK" noProof="0" dirty="0"/>
              <a:t>Klik for at redigere titeltypografien i masteren</a:t>
            </a:r>
          </a:p>
        </p:txBody>
      </p:sp>
    </p:spTree>
    <p:extLst>
      <p:ext uri="{BB962C8B-B14F-4D97-AF65-F5344CB8AC3E}">
        <p14:creationId xmlns:p14="http://schemas.microsoft.com/office/powerpoint/2010/main" val="169994799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repeatCount="0" decel="50000" fill="hold" grpId="0" nodeType="withEffect">
                                  <p:stCondLst>
                                    <p:cond delay="0"/>
                                  </p:stCondLst>
                                  <p:iterate type="wd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6" presetClass="emph" presetSubtype="0" accel="50000" decel="50000" autoRev="1" fill="hold" grpId="1" nodeType="withEffect">
                                  <p:stCondLst>
                                    <p:cond delay="200"/>
                                  </p:stCondLst>
                                  <p:childTnLst>
                                    <p:animScale>
                                      <p:cBhvr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  <p:bldP spid="2" grpId="0"/>
    </p:bld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bg>
      <p:bgPr>
        <a:solidFill>
          <a:srgbClr val="00284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8"/>
          <p:cNvSpPr>
            <a:spLocks noGrp="1"/>
          </p:cNvSpPr>
          <p:nvPr>
            <p:ph type="pic" sz="quarter" idx="12"/>
          </p:nvPr>
        </p:nvSpPr>
        <p:spPr>
          <a:xfrm>
            <a:off x="2033229" y="2294585"/>
            <a:ext cx="3051313" cy="2276061"/>
          </a:xfrm>
          <a:prstGeom prst="rect">
            <a:avLst/>
          </a:prstGeom>
          <a:gradFill>
            <a:gsLst>
              <a:gs pos="0">
                <a:schemeClr val="tx1">
                  <a:alpha val="40000"/>
                </a:schemeClr>
              </a:gs>
              <a:gs pos="99000">
                <a:schemeClr val="tx1">
                  <a:alpha val="20000"/>
                </a:schemeClr>
              </a:gs>
            </a:gsLst>
            <a:lin ang="5400000" scaled="1"/>
          </a:gradFill>
          <a:ln>
            <a:noFill/>
          </a:ln>
        </p:spPr>
        <p:txBody>
          <a:bodyPr wrap="square" anchor="ctr">
            <a:noAutofit/>
          </a:bodyPr>
          <a:lstStyle>
            <a:lvl1pPr algn="ctr">
              <a:defRPr sz="1200">
                <a:solidFill>
                  <a:schemeClr val="tx1"/>
                </a:solidFill>
              </a:defRPr>
            </a:lvl1pPr>
          </a:lstStyle>
          <a:p>
            <a:r>
              <a:rPr lang="da-DK"/>
              <a:t>Klik på ikonet for at tilføje et billede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971" y="1175302"/>
            <a:ext cx="10146612" cy="1647411"/>
          </a:xfrm>
          <a:effectLst>
            <a:outerShdw blurRad="762000" dist="381000" dir="5400000" algn="t" rotWithShape="0">
              <a:prstClr val="black">
                <a:alpha val="30000"/>
              </a:prstClr>
            </a:outerShdw>
          </a:effectLst>
        </p:spPr>
        <p:txBody>
          <a:bodyPr/>
          <a:lstStyle>
            <a:lvl1pPr>
              <a:defRPr sz="12000" b="1" i="0">
                <a:solidFill>
                  <a:schemeClr val="bg2"/>
                </a:solidFill>
                <a:latin typeface="Fira Sans" panose="020B0503050000020004" pitchFamily="34" charset="0"/>
                <a:ea typeface="Fira Sans" panose="020B0503050000020004" pitchFamily="34" charset="0"/>
                <a:cs typeface="Fira Sans" panose="020B0503050000020004" pitchFamily="34" charset="0"/>
              </a:defRPr>
            </a:lvl1pPr>
          </a:lstStyle>
          <a:p>
            <a:r>
              <a:rPr lang="da-DK" noProof="0"/>
              <a:t>Klik for at redigere titeltypografien i masteren</a:t>
            </a:r>
            <a:endParaRPr lang="da-DK" noProof="0" dirty="0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EE951F22-9F72-4142-95B5-23FC15026AAC}"/>
              </a:ext>
            </a:extLst>
          </p:cNvPr>
          <p:cNvSpPr/>
          <p:nvPr userDrawn="1"/>
        </p:nvSpPr>
        <p:spPr>
          <a:xfrm>
            <a:off x="1932058" y="401767"/>
            <a:ext cx="4495397" cy="2308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a-DK" sz="900" b="1" noProof="0" dirty="0">
                <a:solidFill>
                  <a:schemeClr val="bg2"/>
                </a:solidFill>
                <a:effectLst/>
                <a:latin typeface="Fira Sans" panose="020B0503050000020004" pitchFamily="34" charset="0"/>
              </a:rPr>
              <a:t>KAP-H</a:t>
            </a:r>
            <a:r>
              <a:rPr lang="da-DK" sz="900" noProof="0" dirty="0">
                <a:solidFill>
                  <a:schemeClr val="bg2"/>
                </a:solidFill>
                <a:effectLst/>
                <a:latin typeface="Fira Sans" panose="020B0503050000020004" pitchFamily="34" charset="0"/>
              </a:rPr>
              <a:t> Kvalitet i Almen Praksis i Hovedstaden</a:t>
            </a:r>
          </a:p>
        </p:txBody>
      </p:sp>
    </p:spTree>
    <p:extLst>
      <p:ext uri="{BB962C8B-B14F-4D97-AF65-F5344CB8AC3E}">
        <p14:creationId xmlns:p14="http://schemas.microsoft.com/office/powerpoint/2010/main" val="391359614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repeatCount="0" decel="50000" fill="hold" grpId="0" nodeType="withEffect">
                                  <p:stCondLst>
                                    <p:cond delay="0"/>
                                  </p:stCondLst>
                                  <p:iterate type="wd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6" presetClass="emph" presetSubtype="0" accel="50000" decel="50000" autoRev="1" fill="hold" grpId="1" nodeType="withEffect">
                                  <p:stCondLst>
                                    <p:cond delay="200"/>
                                  </p:stCondLst>
                                  <p:childTnLst>
                                    <p:animScale>
                                      <p:cBhvr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  <p:bldP spid="2" grpId="0"/>
    </p:bld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BAD033-AA5B-E146-A976-5EC53215A80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da-DK" noProof="0" dirty="0"/>
              <a:t>Klik for at redigere titeltypografien i masteren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BA7ADD9-4D65-DA4D-A27A-6F0BD79CA68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a-DK" noProof="0" dirty="0"/>
              <a:t>Klik for at redigere undertiteltypografien i masteren</a:t>
            </a:r>
          </a:p>
        </p:txBody>
      </p:sp>
    </p:spTree>
    <p:extLst>
      <p:ext uri="{BB962C8B-B14F-4D97-AF65-F5344CB8AC3E}">
        <p14:creationId xmlns:p14="http://schemas.microsoft.com/office/powerpoint/2010/main" val="54628831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AP-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A1E7C61-ECCE-9A46-81D3-0315FFD172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0" i="0">
                <a:latin typeface="Fira Sans Light" panose="020B0403050000020004" pitchFamily="34" charset="0"/>
              </a:defRPr>
            </a:lvl1pPr>
          </a:lstStyle>
          <a:p>
            <a:r>
              <a:rPr lang="da-DK" noProof="0" dirty="0" err="1"/>
              <a:t>Click</a:t>
            </a:r>
            <a:r>
              <a:rPr lang="da-DK" noProof="0" dirty="0"/>
              <a:t> to </a:t>
            </a:r>
            <a:r>
              <a:rPr lang="da-DK" noProof="0" dirty="0" err="1"/>
              <a:t>edit</a:t>
            </a:r>
            <a:r>
              <a:rPr lang="da-DK" noProof="0" dirty="0"/>
              <a:t> Master </a:t>
            </a:r>
            <a:r>
              <a:rPr lang="da-DK" noProof="0" dirty="0" err="1"/>
              <a:t>title</a:t>
            </a:r>
            <a:r>
              <a:rPr lang="da-DK" noProof="0" dirty="0"/>
              <a:t> </a:t>
            </a:r>
            <a:r>
              <a:rPr lang="da-DK" noProof="0" dirty="0" err="1"/>
              <a:t>style</a:t>
            </a:r>
            <a:endParaRPr lang="da-DK" noProof="0" dirty="0"/>
          </a:p>
        </p:txBody>
      </p:sp>
    </p:spTree>
    <p:extLst>
      <p:ext uri="{BB962C8B-B14F-4D97-AF65-F5344CB8AC3E}">
        <p14:creationId xmlns:p14="http://schemas.microsoft.com/office/powerpoint/2010/main" val="259841399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el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BAD033-AA5B-E146-A976-5EC53215A80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da-DK" noProof="0"/>
              <a:t>Klik for at redigere titeltypografien i masteren</a:t>
            </a:r>
            <a:endParaRPr lang="da-DK" noProof="0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BA7ADD9-4D65-DA4D-A27A-6F0BD79CA68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a-DK" noProof="0"/>
              <a:t>Klik for at redigere undertiteltypografien i masteren</a:t>
            </a:r>
            <a:endParaRPr lang="da-DK" noProof="0" dirty="0"/>
          </a:p>
        </p:txBody>
      </p:sp>
    </p:spTree>
    <p:extLst>
      <p:ext uri="{BB962C8B-B14F-4D97-AF65-F5344CB8AC3E}">
        <p14:creationId xmlns:p14="http://schemas.microsoft.com/office/powerpoint/2010/main" val="92989782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5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1.emf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theme" Target="../theme/theme2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4.emf"/><Relationship Id="rId4" Type="http://schemas.openxmlformats.org/officeDocument/2006/relationships/image" Target="../media/image3.png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theme" Target="../theme/theme3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rgbClr val="E1F2FF">
            <a:alpha val="50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028824" y="946702"/>
            <a:ext cx="9152697" cy="1249845"/>
          </a:xfrm>
          <a:prstGeom prst="rect">
            <a:avLst/>
          </a:prstGeom>
          <a:effectLst/>
        </p:spPr>
        <p:txBody>
          <a:bodyPr vert="horz" lIns="0" tIns="192024" rIns="0" bIns="0" rtlCol="0" anchor="t" anchorCtr="0">
            <a:noAutofit/>
          </a:bodyPr>
          <a:lstStyle/>
          <a:p>
            <a:r>
              <a:rPr lang="da-DK" noProof="0" dirty="0" err="1"/>
              <a:t>Your</a:t>
            </a:r>
            <a:r>
              <a:rPr lang="da-DK" noProof="0" dirty="0"/>
              <a:t> </a:t>
            </a:r>
            <a:r>
              <a:rPr lang="da-DK" noProof="0" dirty="0" err="1"/>
              <a:t>title</a:t>
            </a:r>
            <a:r>
              <a:rPr lang="da-DK" noProof="0" dirty="0"/>
              <a:t> </a:t>
            </a:r>
            <a:r>
              <a:rPr lang="da-DK" noProof="0" dirty="0" err="1"/>
              <a:t>here</a:t>
            </a:r>
            <a:endParaRPr lang="da-DK" noProof="0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2028824" y="2514600"/>
            <a:ext cx="9152698" cy="3429000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subtitle</a:t>
            </a:r>
            <a:endParaRPr lang="da-DK" noProof="0" dirty="0"/>
          </a:p>
          <a:p>
            <a:pPr lvl="1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subtitle</a:t>
            </a:r>
            <a:endParaRPr lang="da-DK" noProof="0" dirty="0"/>
          </a:p>
          <a:p>
            <a:pPr lvl="2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text</a:t>
            </a:r>
            <a:endParaRPr lang="da-DK" noProof="0" dirty="0"/>
          </a:p>
          <a:p>
            <a:pPr lvl="3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text</a:t>
            </a:r>
            <a:endParaRPr lang="da-DK" noProof="0" dirty="0"/>
          </a:p>
          <a:p>
            <a:pPr lvl="4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text</a:t>
            </a:r>
            <a:r>
              <a:rPr lang="da-DK" noProof="0" dirty="0"/>
              <a:t> </a:t>
            </a:r>
          </a:p>
        </p:txBody>
      </p:sp>
      <p:sp>
        <p:nvSpPr>
          <p:cNvPr id="14" name="Rectangle 13"/>
          <p:cNvSpPr/>
          <p:nvPr userDrawn="1"/>
        </p:nvSpPr>
        <p:spPr>
          <a:xfrm>
            <a:off x="0" y="6291470"/>
            <a:ext cx="1003853" cy="566529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b="0" i="0" dirty="0">
              <a:latin typeface="Fira Sans Medium" panose="020B0503050000020004" pitchFamily="34" charset="0"/>
            </a:endParaRPr>
          </a:p>
        </p:txBody>
      </p:sp>
      <p:sp>
        <p:nvSpPr>
          <p:cNvPr id="26" name="Slide Number Placeholder 24"/>
          <p:cNvSpPr txBox="1">
            <a:spLocks/>
          </p:cNvSpPr>
          <p:nvPr userDrawn="1"/>
        </p:nvSpPr>
        <p:spPr>
          <a:xfrm>
            <a:off x="0" y="6376228"/>
            <a:ext cx="100385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33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16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33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9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66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82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99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15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32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fld id="{36C48702-E445-134E-B960-6F692773524F}" type="slidenum">
              <a:rPr lang="en-US" sz="800" b="1" i="0" smtClean="0">
                <a:solidFill>
                  <a:schemeClr val="tx1"/>
                </a:solidFill>
                <a:latin typeface="Fira Sans" panose="020B0503050000020004" pitchFamily="34" charset="0"/>
                <a:ea typeface="Open Sans SemiBold" charset="0"/>
                <a:cs typeface="Open Sans SemiBold" charset="0"/>
              </a:rPr>
              <a:pPr algn="ctr"/>
              <a:t>‹nr.›</a:t>
            </a:fld>
            <a:endParaRPr lang="en-US" sz="800" b="1" i="0" dirty="0">
              <a:solidFill>
                <a:schemeClr val="tx1"/>
              </a:solidFill>
              <a:latin typeface="Fira Sans" panose="020B0503050000020004" pitchFamily="34" charset="0"/>
              <a:ea typeface="Open Sans SemiBold" charset="0"/>
              <a:cs typeface="Open Sans SemiBold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EC08157-DA01-3946-9263-C9FE90110690}"/>
              </a:ext>
            </a:extLst>
          </p:cNvPr>
          <p:cNvPicPr>
            <a:picLocks noChangeAspect="1"/>
          </p:cNvPicPr>
          <p:nvPr userDrawn="1"/>
        </p:nvPicPr>
        <p:blipFill>
          <a:blip r:embed="rId7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13900" y="326953"/>
            <a:ext cx="188122" cy="381698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15084E8E-9048-A44D-BC5F-1470919B8B3F}"/>
              </a:ext>
            </a:extLst>
          </p:cNvPr>
          <p:cNvSpPr/>
          <p:nvPr userDrawn="1"/>
        </p:nvSpPr>
        <p:spPr>
          <a:xfrm>
            <a:off x="1932058" y="401767"/>
            <a:ext cx="4495397" cy="2308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a-DK" sz="900" b="1" noProof="0" dirty="0">
                <a:effectLst/>
                <a:latin typeface="Fira Sans" panose="020B0503050000020004" pitchFamily="34" charset="0"/>
              </a:rPr>
              <a:t>KAP-H</a:t>
            </a:r>
            <a:r>
              <a:rPr lang="da-DK" sz="900" noProof="0" dirty="0">
                <a:effectLst/>
                <a:latin typeface="Fira Sans" panose="020B0503050000020004" pitchFamily="34" charset="0"/>
              </a:rPr>
              <a:t> Kvalitet i Almen Praksis i Hovedstaden</a:t>
            </a:r>
          </a:p>
        </p:txBody>
      </p:sp>
    </p:spTree>
    <p:extLst>
      <p:ext uri="{BB962C8B-B14F-4D97-AF65-F5344CB8AC3E}">
        <p14:creationId xmlns:p14="http://schemas.microsoft.com/office/powerpoint/2010/main" val="137718467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93" r:id="rId1"/>
    <p:sldLayoutId id="2147484197" r:id="rId2"/>
    <p:sldLayoutId id="2147484034" r:id="rId3"/>
    <p:sldLayoutId id="2147484180" r:id="rId4"/>
    <p:sldLayoutId id="2147484192" r:id="rId5"/>
  </p:sldLayoutIdLst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hf sldNum="0" hdr="0" dt="0"/>
  <p:txStyles>
    <p:titleStyle>
      <a:lvl1pPr algn="l" defTabSz="914318" rtl="0" eaLnBrk="1" latinLnBrk="0" hangingPunct="1">
        <a:lnSpc>
          <a:spcPct val="80000"/>
        </a:lnSpc>
        <a:spcBef>
          <a:spcPct val="0"/>
        </a:spcBef>
        <a:buNone/>
        <a:defRPr sz="3600" b="1" i="0" kern="1200" spc="0" baseline="0">
          <a:solidFill>
            <a:schemeClr val="accent1"/>
          </a:solidFill>
          <a:latin typeface="Fira Sans" panose="020B0503050000020004" pitchFamily="34" charset="0"/>
          <a:ea typeface="Fira Sans" panose="020B0503050000020004" pitchFamily="34" charset="0"/>
          <a:cs typeface="Fira Sans" panose="020B0503050000020004" pitchFamily="34" charset="0"/>
        </a:defRPr>
      </a:lvl1pPr>
    </p:titleStyle>
    <p:bodyStyle>
      <a:lvl1pPr marL="342900" indent="-342900" algn="l" defTabSz="914318" rtl="0" eaLnBrk="1" latinLnBrk="0" hangingPunct="1">
        <a:lnSpc>
          <a:spcPct val="150000"/>
        </a:lnSpc>
        <a:spcBef>
          <a:spcPts val="1000"/>
        </a:spcBef>
        <a:buFontTx/>
        <a:buBlip>
          <a:blip r:embed="rId8"/>
        </a:buBlip>
        <a:defRPr sz="24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1pPr>
      <a:lvl2pPr marL="285750" indent="-285750" algn="l" defTabSz="914318" rtl="0" eaLnBrk="1" latinLnBrk="0" hangingPunct="1">
        <a:lnSpc>
          <a:spcPct val="150000"/>
        </a:lnSpc>
        <a:spcBef>
          <a:spcPts val="499"/>
        </a:spcBef>
        <a:buFontTx/>
        <a:buBlip>
          <a:blip r:embed="rId8"/>
        </a:buBlip>
        <a:defRPr sz="18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2pPr>
      <a:lvl3pPr marL="171450" indent="-171450" algn="l" defTabSz="914318" rtl="0" eaLnBrk="1" latinLnBrk="0" hangingPunct="1">
        <a:lnSpc>
          <a:spcPct val="150000"/>
        </a:lnSpc>
        <a:spcBef>
          <a:spcPts val="499"/>
        </a:spcBef>
        <a:buFontTx/>
        <a:buBlip>
          <a:blip r:embed="rId8"/>
        </a:buBlip>
        <a:defRPr sz="12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3pPr>
      <a:lvl4pPr marL="171450" indent="-171450" algn="l" defTabSz="914318" rtl="0" eaLnBrk="1" latinLnBrk="0" hangingPunct="1">
        <a:lnSpc>
          <a:spcPct val="150000"/>
        </a:lnSpc>
        <a:spcBef>
          <a:spcPts val="499"/>
        </a:spcBef>
        <a:buFontTx/>
        <a:buBlip>
          <a:blip r:embed="rId8"/>
        </a:buBlip>
        <a:defRPr sz="10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4pPr>
      <a:lvl5pPr marL="171450" indent="-171450" algn="l" defTabSz="914318" rtl="0" eaLnBrk="1" latinLnBrk="0" hangingPunct="1">
        <a:lnSpc>
          <a:spcPct val="150000"/>
        </a:lnSpc>
        <a:spcBef>
          <a:spcPts val="499"/>
        </a:spcBef>
        <a:buFontTx/>
        <a:buBlip>
          <a:blip r:embed="rId8"/>
        </a:buBlip>
        <a:defRPr sz="1000" kern="1200" baseline="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5pPr>
      <a:lvl6pPr marL="2514374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534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692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850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59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18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478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636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794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953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112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271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0" pos="3840">
          <p15:clr>
            <a:srgbClr val="F26B43"/>
          </p15:clr>
        </p15:guide>
        <p15:guide id="1" orient="horz" pos="2160">
          <p15:clr>
            <a:srgbClr val="F26B43"/>
          </p15:clr>
        </p15:guide>
        <p15:guide id="14" orient="horz" pos="346" userDrawn="1">
          <p15:clr>
            <a:srgbClr val="F26B43"/>
          </p15:clr>
        </p15:guide>
        <p15:guide id="27" orient="horz" pos="3952" userDrawn="1">
          <p15:clr>
            <a:srgbClr val="F26B43"/>
          </p15:clr>
        </p15:guide>
        <p15:guide id="28" pos="642" userDrawn="1">
          <p15:clr>
            <a:srgbClr val="F26B43"/>
          </p15:clr>
        </p15:guide>
        <p15:guide id="29" pos="7038" userDrawn="1">
          <p15:clr>
            <a:srgbClr val="F26B43"/>
          </p15:clr>
        </p15:guide>
        <p15:guide id="44">
          <p15:clr>
            <a:srgbClr val="F26B43"/>
          </p15:clr>
        </p15:guide>
        <p15:guide id="45" pos="7680">
          <p15:clr>
            <a:srgbClr val="F26B43"/>
          </p15:clr>
        </p15:guide>
        <p15:guide id="46" orient="horz">
          <p15:clr>
            <a:srgbClr val="F26B43"/>
          </p15:clr>
        </p15:guide>
        <p15:guide id="47" orient="horz" pos="4320">
          <p15:clr>
            <a:srgbClr val="F26B43"/>
          </p15:clr>
        </p15:guide>
        <p15:guide id="48" pos="1277" userDrawn="1">
          <p15:clr>
            <a:srgbClr val="F26B43"/>
          </p15:clr>
        </p15:guide>
        <p15:guide id="51" orient="horz" pos="709" userDrawn="1">
          <p15:clr>
            <a:srgbClr val="F26B43"/>
          </p15:clr>
        </p15:guide>
        <p15:guide id="52" pos="1912" userDrawn="1">
          <p15:clr>
            <a:srgbClr val="F26B43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rgbClr val="E1F2FF">
            <a:alpha val="50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picture containing background pattern&#10;&#10;Description automatically generated">
            <a:extLst>
              <a:ext uri="{FF2B5EF4-FFF2-40B4-BE49-F238E27FC236}">
                <a16:creationId xmlns:a16="http://schemas.microsoft.com/office/drawing/2014/main" id="{24D74B81-2D3E-214C-9B81-770ACA042BC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26851" r="1"/>
          <a:stretch/>
        </p:blipFill>
        <p:spPr>
          <a:xfrm>
            <a:off x="0" y="0"/>
            <a:ext cx="12191999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028824" y="3127342"/>
            <a:ext cx="9152697" cy="1249845"/>
          </a:xfrm>
          <a:prstGeom prst="rect">
            <a:avLst/>
          </a:prstGeom>
          <a:effectLst/>
        </p:spPr>
        <p:txBody>
          <a:bodyPr vert="horz" lIns="0" tIns="192024" rIns="0" bIns="0" rtlCol="0" anchor="t" anchorCtr="0">
            <a:noAutofit/>
          </a:bodyPr>
          <a:lstStyle/>
          <a:p>
            <a:r>
              <a:rPr lang="da-DK" noProof="0" dirty="0" err="1"/>
              <a:t>Your</a:t>
            </a:r>
            <a:r>
              <a:rPr lang="da-DK" noProof="0" dirty="0"/>
              <a:t> </a:t>
            </a:r>
            <a:r>
              <a:rPr lang="da-DK" noProof="0" dirty="0" err="1"/>
              <a:t>title</a:t>
            </a:r>
            <a:r>
              <a:rPr lang="da-DK" noProof="0" dirty="0"/>
              <a:t> </a:t>
            </a:r>
            <a:r>
              <a:rPr lang="da-DK" noProof="0" dirty="0" err="1"/>
              <a:t>here</a:t>
            </a:r>
            <a:endParaRPr lang="da-DK" noProof="0" dirty="0"/>
          </a:p>
        </p:txBody>
      </p:sp>
      <p:sp>
        <p:nvSpPr>
          <p:cNvPr id="14" name="Rectangle 13"/>
          <p:cNvSpPr/>
          <p:nvPr userDrawn="1"/>
        </p:nvSpPr>
        <p:spPr>
          <a:xfrm>
            <a:off x="0" y="6291470"/>
            <a:ext cx="1003853" cy="566529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b="0" i="0" dirty="0">
              <a:latin typeface="Fira Sans Medium" panose="020B0503050000020004" pitchFamily="34" charset="0"/>
            </a:endParaRPr>
          </a:p>
        </p:txBody>
      </p:sp>
      <p:sp>
        <p:nvSpPr>
          <p:cNvPr id="26" name="Slide Number Placeholder 24"/>
          <p:cNvSpPr txBox="1">
            <a:spLocks/>
          </p:cNvSpPr>
          <p:nvPr userDrawn="1"/>
        </p:nvSpPr>
        <p:spPr>
          <a:xfrm>
            <a:off x="0" y="6376228"/>
            <a:ext cx="100385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33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16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33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9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66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82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99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15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32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fld id="{36C48702-E445-134E-B960-6F692773524F}" type="slidenum">
              <a:rPr lang="en-US" sz="800" b="1" i="0" smtClean="0">
                <a:solidFill>
                  <a:schemeClr val="tx1"/>
                </a:solidFill>
                <a:latin typeface="Fira Sans" panose="020B0503050000020004" pitchFamily="34" charset="0"/>
                <a:ea typeface="Open Sans SemiBold" charset="0"/>
                <a:cs typeface="Open Sans SemiBold" charset="0"/>
              </a:rPr>
              <a:pPr algn="ctr"/>
              <a:t>‹nr.›</a:t>
            </a:fld>
            <a:endParaRPr lang="en-US" sz="800" b="1" i="0" dirty="0">
              <a:solidFill>
                <a:schemeClr val="tx1"/>
              </a:solidFill>
              <a:latin typeface="Fira Sans" panose="020B0503050000020004" pitchFamily="34" charset="0"/>
              <a:ea typeface="Open Sans SemiBold" charset="0"/>
              <a:cs typeface="Open Sans SemiBold" charset="0"/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E8B16F35-B3DB-F848-AA34-3839A53250A3}"/>
              </a:ext>
            </a:extLst>
          </p:cNvPr>
          <p:cNvSpPr/>
          <p:nvPr userDrawn="1"/>
        </p:nvSpPr>
        <p:spPr>
          <a:xfrm>
            <a:off x="1932058" y="6083603"/>
            <a:ext cx="4495397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a-DK" sz="1400" noProof="0" dirty="0">
                <a:solidFill>
                  <a:schemeClr val="bg2"/>
                </a:solidFill>
                <a:effectLst/>
                <a:latin typeface="Fira Sans" panose="020B0503050000020004" pitchFamily="34" charset="0"/>
              </a:rPr>
              <a:t>Kvalitet i Almen Praksis i Hovedstaden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813F898B-29C9-574E-9B19-F39B3E51D6FC}"/>
              </a:ext>
            </a:extLst>
          </p:cNvPr>
          <p:cNvPicPr>
            <a:picLocks noChangeAspect="1"/>
          </p:cNvPicPr>
          <p:nvPr userDrawn="1"/>
        </p:nvPicPr>
        <p:blipFill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062380" y="2067261"/>
            <a:ext cx="3238500" cy="889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23584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84" r:id="rId1"/>
    <p:sldLayoutId id="2147484198" r:id="rId2"/>
  </p:sldLayoutIdLst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  <p:hf sldNum="0" hdr="0" dt="0"/>
  <p:txStyles>
    <p:titleStyle>
      <a:lvl1pPr algn="l" defTabSz="914318" rtl="0" eaLnBrk="1" latinLnBrk="0" hangingPunct="1">
        <a:lnSpc>
          <a:spcPct val="80000"/>
        </a:lnSpc>
        <a:spcBef>
          <a:spcPct val="0"/>
        </a:spcBef>
        <a:buNone/>
        <a:defRPr sz="3600" b="0" i="0" kern="1200" spc="0" baseline="0">
          <a:solidFill>
            <a:schemeClr val="accent1"/>
          </a:solidFill>
          <a:latin typeface="Fira Sans Light" panose="020B0403050000020004" pitchFamily="34" charset="0"/>
          <a:ea typeface="Fira Sans Light" panose="020B0403050000020004" pitchFamily="34" charset="0"/>
          <a:cs typeface="Fira Sans Light" panose="020B0403050000020004" pitchFamily="34" charset="0"/>
        </a:defRPr>
      </a:lvl1pPr>
    </p:titleStyle>
    <p:bodyStyle>
      <a:lvl1pPr marL="0" indent="0" algn="l" defTabSz="914318" rtl="0" eaLnBrk="1" latinLnBrk="0" hangingPunct="1">
        <a:lnSpc>
          <a:spcPct val="150000"/>
        </a:lnSpc>
        <a:spcBef>
          <a:spcPts val="1000"/>
        </a:spcBef>
        <a:buFont typeface="Arial" panose="020B0604020202020204" pitchFamily="34" charset="0"/>
        <a:buNone/>
        <a:defRPr sz="28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1pPr>
      <a:lvl2pPr marL="0" indent="0" algn="l" defTabSz="914318" rtl="0" eaLnBrk="1" latinLnBrk="0" hangingPunct="1">
        <a:lnSpc>
          <a:spcPct val="150000"/>
        </a:lnSpc>
        <a:spcBef>
          <a:spcPts val="499"/>
        </a:spcBef>
        <a:buFont typeface="Arial" panose="020B0604020202020204" pitchFamily="34" charset="0"/>
        <a:buNone/>
        <a:defRPr sz="18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2pPr>
      <a:lvl3pPr marL="0" indent="0" algn="l" defTabSz="914318" rtl="0" eaLnBrk="1" latinLnBrk="0" hangingPunct="1">
        <a:lnSpc>
          <a:spcPct val="150000"/>
        </a:lnSpc>
        <a:spcBef>
          <a:spcPts val="499"/>
        </a:spcBef>
        <a:buFont typeface="Arial" panose="020B0604020202020204" pitchFamily="34" charset="0"/>
        <a:buNone/>
        <a:defRPr sz="12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3pPr>
      <a:lvl4pPr marL="0" indent="0" algn="l" defTabSz="914318" rtl="0" eaLnBrk="1" latinLnBrk="0" hangingPunct="1">
        <a:lnSpc>
          <a:spcPct val="150000"/>
        </a:lnSpc>
        <a:spcBef>
          <a:spcPts val="499"/>
        </a:spcBef>
        <a:buFont typeface="Arial" panose="020B0604020202020204" pitchFamily="34" charset="0"/>
        <a:buNone/>
        <a:defRPr sz="1000" kern="1200">
          <a:solidFill>
            <a:schemeClr val="tx1">
              <a:alpha val="70000"/>
            </a:schemeClr>
          </a:solidFill>
          <a:latin typeface="Fira Sans" panose="020B0503050000020004" pitchFamily="34" charset="0"/>
          <a:ea typeface="+mn-ea"/>
          <a:cs typeface="+mn-cs"/>
        </a:defRPr>
      </a:lvl4pPr>
      <a:lvl5pPr marL="0" indent="0" algn="l" defTabSz="914318" rtl="0" eaLnBrk="1" latinLnBrk="0" hangingPunct="1">
        <a:lnSpc>
          <a:spcPct val="150000"/>
        </a:lnSpc>
        <a:spcBef>
          <a:spcPts val="499"/>
        </a:spcBef>
        <a:buFont typeface="Arial" panose="020B0604020202020204" pitchFamily="34" charset="0"/>
        <a:buNone/>
        <a:defRPr sz="1000" kern="1200" baseline="0">
          <a:solidFill>
            <a:schemeClr val="tx1">
              <a:alpha val="50000"/>
            </a:schemeClr>
          </a:solidFill>
          <a:latin typeface="Fira Sans" panose="020B0503050000020004" pitchFamily="34" charset="0"/>
          <a:ea typeface="+mn-ea"/>
          <a:cs typeface="+mn-cs"/>
        </a:defRPr>
      </a:lvl5pPr>
      <a:lvl6pPr marL="2514374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534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692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850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59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18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478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636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794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953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112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271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0" pos="3840">
          <p15:clr>
            <a:srgbClr val="F26B43"/>
          </p15:clr>
        </p15:guide>
        <p15:guide id="1" orient="horz" pos="2160">
          <p15:clr>
            <a:srgbClr val="F26B43"/>
          </p15:clr>
        </p15:guide>
        <p15:guide id="14" orient="horz" pos="346" userDrawn="1">
          <p15:clr>
            <a:srgbClr val="F26B43"/>
          </p15:clr>
        </p15:guide>
        <p15:guide id="27" orient="horz" pos="3952" userDrawn="1">
          <p15:clr>
            <a:srgbClr val="F26B43"/>
          </p15:clr>
        </p15:guide>
        <p15:guide id="28" pos="642" userDrawn="1">
          <p15:clr>
            <a:srgbClr val="F26B43"/>
          </p15:clr>
        </p15:guide>
        <p15:guide id="29" pos="7038" userDrawn="1">
          <p15:clr>
            <a:srgbClr val="F26B43"/>
          </p15:clr>
        </p15:guide>
        <p15:guide id="44">
          <p15:clr>
            <a:srgbClr val="F26B43"/>
          </p15:clr>
        </p15:guide>
        <p15:guide id="45" pos="7680">
          <p15:clr>
            <a:srgbClr val="F26B43"/>
          </p15:clr>
        </p15:guide>
        <p15:guide id="46" orient="horz">
          <p15:clr>
            <a:srgbClr val="F26B43"/>
          </p15:clr>
        </p15:guide>
        <p15:guide id="47" orient="horz" pos="4320">
          <p15:clr>
            <a:srgbClr val="F26B43"/>
          </p15:clr>
        </p15:guide>
        <p15:guide id="48" pos="1277" userDrawn="1">
          <p15:clr>
            <a:srgbClr val="F26B43"/>
          </p15:clr>
        </p15:guide>
        <p15:guide id="51" orient="horz" pos="709" userDrawn="1">
          <p15:clr>
            <a:srgbClr val="F26B43"/>
          </p15:clr>
        </p15:guide>
        <p15:guide id="52" pos="1912" userDrawn="1">
          <p15:clr>
            <a:srgbClr val="F26B43"/>
          </p15:clr>
        </p15:guide>
      </p15:sldGuideLst>
    </p:ext>
  </p:extLst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rgbClr val="E1F2FF">
            <a:alpha val="50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028824" y="946702"/>
            <a:ext cx="9152697" cy="1249845"/>
          </a:xfrm>
          <a:prstGeom prst="rect">
            <a:avLst/>
          </a:prstGeom>
          <a:effectLst/>
        </p:spPr>
        <p:txBody>
          <a:bodyPr vert="horz" lIns="0" tIns="192024" rIns="0" bIns="0" rtlCol="0" anchor="t" anchorCtr="0">
            <a:noAutofit/>
          </a:bodyPr>
          <a:lstStyle/>
          <a:p>
            <a:r>
              <a:rPr lang="da-DK" noProof="0" dirty="0" err="1"/>
              <a:t>Your</a:t>
            </a:r>
            <a:r>
              <a:rPr lang="da-DK" noProof="0" dirty="0"/>
              <a:t> </a:t>
            </a:r>
            <a:r>
              <a:rPr lang="da-DK" noProof="0" dirty="0" err="1"/>
              <a:t>title</a:t>
            </a:r>
            <a:r>
              <a:rPr lang="da-DK" noProof="0" dirty="0"/>
              <a:t> </a:t>
            </a:r>
            <a:r>
              <a:rPr lang="da-DK" noProof="0" dirty="0" err="1"/>
              <a:t>here</a:t>
            </a:r>
            <a:endParaRPr lang="da-DK" noProof="0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2028824" y="2514600"/>
            <a:ext cx="9152698" cy="3429000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subtitle</a:t>
            </a:r>
            <a:endParaRPr lang="da-DK" noProof="0" dirty="0"/>
          </a:p>
          <a:p>
            <a:pPr lvl="1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subtitle</a:t>
            </a:r>
            <a:endParaRPr lang="da-DK" noProof="0" dirty="0"/>
          </a:p>
          <a:p>
            <a:pPr lvl="1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subtitle</a:t>
            </a:r>
            <a:endParaRPr lang="da-DK" noProof="0" dirty="0"/>
          </a:p>
          <a:p>
            <a:pPr lvl="2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text</a:t>
            </a:r>
            <a:endParaRPr lang="da-DK" noProof="0" dirty="0"/>
          </a:p>
          <a:p>
            <a:pPr lvl="3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text</a:t>
            </a:r>
            <a:endParaRPr lang="da-DK" noProof="0" dirty="0"/>
          </a:p>
          <a:p>
            <a:pPr lvl="4"/>
            <a:r>
              <a:rPr lang="da-DK" noProof="0" dirty="0"/>
              <a:t>Write </a:t>
            </a:r>
            <a:r>
              <a:rPr lang="da-DK" noProof="0" dirty="0" err="1"/>
              <a:t>here</a:t>
            </a:r>
            <a:r>
              <a:rPr lang="da-DK" noProof="0" dirty="0"/>
              <a:t> </a:t>
            </a:r>
            <a:r>
              <a:rPr lang="da-DK" noProof="0" dirty="0" err="1"/>
              <a:t>text</a:t>
            </a:r>
            <a:r>
              <a:rPr lang="da-DK" noProof="0" dirty="0"/>
              <a:t> </a:t>
            </a:r>
          </a:p>
        </p:txBody>
      </p:sp>
      <p:sp>
        <p:nvSpPr>
          <p:cNvPr id="14" name="Rectangle 13"/>
          <p:cNvSpPr/>
          <p:nvPr userDrawn="1"/>
        </p:nvSpPr>
        <p:spPr>
          <a:xfrm>
            <a:off x="11181521" y="6291470"/>
            <a:ext cx="1003853" cy="566529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b="0" i="0" dirty="0">
              <a:latin typeface="Fira Sans Medium" panose="020B0503050000020004" pitchFamily="34" charset="0"/>
            </a:endParaRPr>
          </a:p>
        </p:txBody>
      </p:sp>
      <p:sp>
        <p:nvSpPr>
          <p:cNvPr id="26" name="Slide Number Placeholder 24"/>
          <p:cNvSpPr txBox="1">
            <a:spLocks/>
          </p:cNvSpPr>
          <p:nvPr userDrawn="1"/>
        </p:nvSpPr>
        <p:spPr>
          <a:xfrm>
            <a:off x="11181521" y="6376228"/>
            <a:ext cx="100385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33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16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33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49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66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582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299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155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320" algn="l" defTabSz="91433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fld id="{36C48702-E445-134E-B960-6F692773524F}" type="slidenum">
              <a:rPr lang="en-US" sz="800" b="1" i="0" smtClean="0">
                <a:solidFill>
                  <a:schemeClr val="tx1"/>
                </a:solidFill>
                <a:latin typeface="Fira Sans" panose="020B0503050000020004" pitchFamily="34" charset="0"/>
                <a:ea typeface="Open Sans SemiBold" charset="0"/>
                <a:cs typeface="Open Sans SemiBold" charset="0"/>
              </a:rPr>
              <a:pPr algn="ctr"/>
              <a:t>‹nr.›</a:t>
            </a:fld>
            <a:endParaRPr lang="en-US" sz="800" b="1" i="0" dirty="0">
              <a:solidFill>
                <a:schemeClr val="tx1"/>
              </a:solidFill>
              <a:latin typeface="Fira Sans" panose="020B0503050000020004" pitchFamily="34" charset="0"/>
              <a:ea typeface="Open Sans SemiBold" charset="0"/>
              <a:cs typeface="Open Sans SemiBold" charset="0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D2AF24D1-17A7-C246-97AE-474126B0487E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589386" y="326953"/>
            <a:ext cx="188122" cy="381698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D4F9B9CB-5731-BA4D-97A0-8FCE748F22E9}"/>
              </a:ext>
            </a:extLst>
          </p:cNvPr>
          <p:cNvSpPr/>
          <p:nvPr userDrawn="1"/>
        </p:nvSpPr>
        <p:spPr>
          <a:xfrm>
            <a:off x="1932058" y="401767"/>
            <a:ext cx="4495397" cy="2308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a-DK" sz="900" b="1" noProof="0" dirty="0">
                <a:effectLst/>
                <a:latin typeface="Fira Sans" panose="020B0503050000020004" pitchFamily="34" charset="0"/>
              </a:rPr>
              <a:t>KAP-H</a:t>
            </a:r>
            <a:r>
              <a:rPr lang="da-DK" sz="900" noProof="0" dirty="0">
                <a:effectLst/>
                <a:latin typeface="Fira Sans" panose="020B0503050000020004" pitchFamily="34" charset="0"/>
              </a:rPr>
              <a:t> Kvalitet i Almen Praksis i Hovedstaden</a:t>
            </a:r>
          </a:p>
        </p:txBody>
      </p:sp>
    </p:spTree>
    <p:extLst>
      <p:ext uri="{BB962C8B-B14F-4D97-AF65-F5344CB8AC3E}">
        <p14:creationId xmlns:p14="http://schemas.microsoft.com/office/powerpoint/2010/main" val="11300585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36" r:id="rId1"/>
  </p:sldLayoutIdLst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hf sldNum="0" hdr="0" dt="0"/>
  <p:txStyles>
    <p:titleStyle>
      <a:lvl1pPr algn="l" defTabSz="914318" rtl="0" eaLnBrk="1" latinLnBrk="0" hangingPunct="1">
        <a:lnSpc>
          <a:spcPct val="80000"/>
        </a:lnSpc>
        <a:spcBef>
          <a:spcPct val="0"/>
        </a:spcBef>
        <a:buNone/>
        <a:defRPr sz="3600" b="1" i="0" kern="1200" spc="0" baseline="0">
          <a:solidFill>
            <a:schemeClr val="accent1"/>
          </a:solidFill>
          <a:latin typeface="Fira Sans" panose="020B0503050000020004" pitchFamily="34" charset="0"/>
          <a:ea typeface="Fira Sans" panose="020B0503050000020004" pitchFamily="34" charset="0"/>
          <a:cs typeface="Fira Sans" panose="020B0503050000020004" pitchFamily="34" charset="0"/>
        </a:defRPr>
      </a:lvl1pPr>
    </p:titleStyle>
    <p:bodyStyle>
      <a:lvl1pPr marL="0" indent="0" algn="l" defTabSz="914318" rtl="0" eaLnBrk="1" latinLnBrk="0" hangingPunct="1">
        <a:lnSpc>
          <a:spcPct val="150000"/>
        </a:lnSpc>
        <a:spcBef>
          <a:spcPts val="1000"/>
        </a:spcBef>
        <a:buFont typeface="Arial" panose="020B0604020202020204" pitchFamily="34" charset="0"/>
        <a:buNone/>
        <a:defRPr sz="28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1pPr>
      <a:lvl2pPr marL="0" indent="0" algn="l" defTabSz="914318" rtl="0" eaLnBrk="1" latinLnBrk="0" hangingPunct="1">
        <a:lnSpc>
          <a:spcPct val="150000"/>
        </a:lnSpc>
        <a:spcBef>
          <a:spcPts val="499"/>
        </a:spcBef>
        <a:buFont typeface="Arial" panose="020B0604020202020204" pitchFamily="34" charset="0"/>
        <a:buNone/>
        <a:defRPr sz="18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2pPr>
      <a:lvl3pPr marL="171450" indent="-171450" algn="l" defTabSz="914318" rtl="0" eaLnBrk="1" latinLnBrk="0" hangingPunct="1">
        <a:lnSpc>
          <a:spcPct val="150000"/>
        </a:lnSpc>
        <a:spcBef>
          <a:spcPts val="499"/>
        </a:spcBef>
        <a:buFontTx/>
        <a:buBlip>
          <a:blip r:embed="rId4"/>
        </a:buBlip>
        <a:defRPr sz="12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3pPr>
      <a:lvl4pPr marL="171450" indent="-171450" algn="l" defTabSz="914318" rtl="0" eaLnBrk="1" latinLnBrk="0" hangingPunct="1">
        <a:lnSpc>
          <a:spcPct val="150000"/>
        </a:lnSpc>
        <a:spcBef>
          <a:spcPts val="499"/>
        </a:spcBef>
        <a:buFontTx/>
        <a:buBlip>
          <a:blip r:embed="rId4"/>
        </a:buBlip>
        <a:defRPr sz="1000" kern="120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4pPr>
      <a:lvl5pPr marL="171450" indent="-171450" algn="l" defTabSz="914318" rtl="0" eaLnBrk="1" latinLnBrk="0" hangingPunct="1">
        <a:lnSpc>
          <a:spcPct val="150000"/>
        </a:lnSpc>
        <a:spcBef>
          <a:spcPts val="499"/>
        </a:spcBef>
        <a:buFontTx/>
        <a:buBlip>
          <a:blip r:embed="rId4"/>
        </a:buBlip>
        <a:defRPr sz="1000" kern="1200" baseline="0">
          <a:solidFill>
            <a:schemeClr val="tx1"/>
          </a:solidFill>
          <a:latin typeface="Fira Sans" panose="020B0503050000020004" pitchFamily="34" charset="0"/>
          <a:ea typeface="+mn-ea"/>
          <a:cs typeface="+mn-cs"/>
        </a:defRPr>
      </a:lvl5pPr>
      <a:lvl6pPr marL="2514374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534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692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850" indent="-228580" algn="l" defTabSz="914318" rtl="0" eaLnBrk="1" latinLnBrk="0" hangingPunct="1">
        <a:lnSpc>
          <a:spcPct val="90000"/>
        </a:lnSpc>
        <a:spcBef>
          <a:spcPts val="499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59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18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478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636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794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953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112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271" algn="l" defTabSz="91431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0" pos="3840">
          <p15:clr>
            <a:srgbClr val="F26B43"/>
          </p15:clr>
        </p15:guide>
        <p15:guide id="1" orient="horz" pos="2160">
          <p15:clr>
            <a:srgbClr val="F26B43"/>
          </p15:clr>
        </p15:guide>
        <p15:guide id="14" orient="horz" pos="346">
          <p15:clr>
            <a:srgbClr val="F26B43"/>
          </p15:clr>
        </p15:guide>
        <p15:guide id="27" orient="horz" pos="3952">
          <p15:clr>
            <a:srgbClr val="F26B43"/>
          </p15:clr>
        </p15:guide>
        <p15:guide id="28" pos="642">
          <p15:clr>
            <a:srgbClr val="F26B43"/>
          </p15:clr>
        </p15:guide>
        <p15:guide id="29" pos="7038">
          <p15:clr>
            <a:srgbClr val="F26B43"/>
          </p15:clr>
        </p15:guide>
        <p15:guide id="44">
          <p15:clr>
            <a:srgbClr val="F26B43"/>
          </p15:clr>
        </p15:guide>
        <p15:guide id="45" pos="7680">
          <p15:clr>
            <a:srgbClr val="F26B43"/>
          </p15:clr>
        </p15:guide>
        <p15:guide id="46" orient="horz">
          <p15:clr>
            <a:srgbClr val="F26B43"/>
          </p15:clr>
        </p15:guide>
        <p15:guide id="47" orient="horz" pos="4320">
          <p15:clr>
            <a:srgbClr val="F26B43"/>
          </p15:clr>
        </p15:guide>
        <p15:guide id="48" pos="1277">
          <p15:clr>
            <a:srgbClr val="F26B43"/>
          </p15:clr>
        </p15:guide>
        <p15:guide id="51" orient="horz" pos="709">
          <p15:clr>
            <a:srgbClr val="F26B43"/>
          </p15:clr>
        </p15:guide>
        <p15:guide id="52" pos="1912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8.jpg"/><Relationship Id="rId4" Type="http://schemas.openxmlformats.org/officeDocument/2006/relationships/image" Target="../media/image2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9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pla.dk/persondata/god_it_adfaer/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0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5" Type="http://schemas.openxmlformats.org/officeDocument/2006/relationships/image" Target="../media/image14.png"/><Relationship Id="rId4" Type="http://schemas.openxmlformats.org/officeDocument/2006/relationships/notesSlide" Target="../notesSlides/notesSlide1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5" Type="http://schemas.openxmlformats.org/officeDocument/2006/relationships/image" Target="../media/image15.png"/><Relationship Id="rId4" Type="http://schemas.openxmlformats.org/officeDocument/2006/relationships/notesSlide" Target="../notesSlides/notesSlide1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3.mp4"/><Relationship Id="rId1" Type="http://schemas.microsoft.com/office/2007/relationships/media" Target="../media/media3.mp4"/><Relationship Id="rId5" Type="http://schemas.openxmlformats.org/officeDocument/2006/relationships/image" Target="../media/image16.png"/><Relationship Id="rId4" Type="http://schemas.openxmlformats.org/officeDocument/2006/relationships/notesSlide" Target="../notesSlides/notesSlide1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4.mp4"/><Relationship Id="rId1" Type="http://schemas.microsoft.com/office/2007/relationships/media" Target="../media/media4.mp4"/><Relationship Id="rId5" Type="http://schemas.openxmlformats.org/officeDocument/2006/relationships/image" Target="../media/image17.png"/><Relationship Id="rId4" Type="http://schemas.openxmlformats.org/officeDocument/2006/relationships/notesSlide" Target="../notesSlides/notesSlide1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5.mp4"/><Relationship Id="rId1" Type="http://schemas.microsoft.com/office/2007/relationships/media" Target="../media/media5.mp4"/><Relationship Id="rId5" Type="http://schemas.openxmlformats.org/officeDocument/2006/relationships/image" Target="../media/image18.png"/><Relationship Id="rId4" Type="http://schemas.openxmlformats.org/officeDocument/2006/relationships/notesSlide" Target="../notesSlides/notesSlide15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6.mp4"/><Relationship Id="rId1" Type="http://schemas.microsoft.com/office/2007/relationships/media" Target="../media/media6.mp4"/><Relationship Id="rId5" Type="http://schemas.openxmlformats.org/officeDocument/2006/relationships/image" Target="../media/image19.png"/><Relationship Id="rId4" Type="http://schemas.openxmlformats.org/officeDocument/2006/relationships/notesSlide" Target="../notesSlides/notesSlide16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7.mp4"/><Relationship Id="rId1" Type="http://schemas.microsoft.com/office/2007/relationships/media" Target="../media/media7.mp4"/><Relationship Id="rId5" Type="http://schemas.openxmlformats.org/officeDocument/2006/relationships/image" Target="../media/image20.png"/><Relationship Id="rId4" Type="http://schemas.openxmlformats.org/officeDocument/2006/relationships/notesSlide" Target="../notesSlides/notesSlide1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8.mp4"/><Relationship Id="rId1" Type="http://schemas.microsoft.com/office/2007/relationships/media" Target="../media/media8.mp4"/><Relationship Id="rId5" Type="http://schemas.openxmlformats.org/officeDocument/2006/relationships/image" Target="../media/image21.png"/><Relationship Id="rId4" Type="http://schemas.openxmlformats.org/officeDocument/2006/relationships/notesSlide" Target="../notesSlides/notesSlide18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pla.dk/persondata/" TargetMode="External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.xml"/><Relationship Id="rId6" Type="http://schemas.openxmlformats.org/officeDocument/2006/relationships/hyperlink" Target="https://www.pla.dk/persondata/samtykke_eller_ej/" TargetMode="External"/><Relationship Id="rId5" Type="http://schemas.openxmlformats.org/officeDocument/2006/relationships/hyperlink" Target="https://www.laeger.dk/media/nb5b4uog/slettefrister-og-regler-om-personoplysninger-gdpr-i-almen-praksis-2023.pdf" TargetMode="External"/><Relationship Id="rId4" Type="http://schemas.openxmlformats.org/officeDocument/2006/relationships/hyperlink" Target="https://laeger.dk/foreninger/plo/drift-af-praksis/gdpr-i-almen-praksis" TargetMode="Externa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5.jpg"/><Relationship Id="rId4" Type="http://schemas.openxmlformats.org/officeDocument/2006/relationships/image" Target="../media/image24.png"/></Relationships>
</file>

<file path=ppt/slides/_rels/slide22.xml.rels><?xml version="1.0" encoding="UTF-8" standalone="yes"?>
<Relationships xmlns="http://schemas.openxmlformats.org/package/2006/relationships"><Relationship Id="rId8" Type="http://schemas.microsoft.com/office/2007/relationships/hdphoto" Target="../media/hdphoto3.wdp"/><Relationship Id="rId3" Type="http://schemas.openxmlformats.org/officeDocument/2006/relationships/image" Target="../media/image26.png"/><Relationship Id="rId7" Type="http://schemas.openxmlformats.org/officeDocument/2006/relationships/image" Target="../media/image28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.xml"/><Relationship Id="rId6" Type="http://schemas.microsoft.com/office/2007/relationships/hdphoto" Target="../media/hdphoto2.wdp"/><Relationship Id="rId5" Type="http://schemas.openxmlformats.org/officeDocument/2006/relationships/image" Target="../media/image27.png"/><Relationship Id="rId10" Type="http://schemas.microsoft.com/office/2007/relationships/hdphoto" Target="../media/hdphoto4.wdp"/><Relationship Id="rId4" Type="http://schemas.microsoft.com/office/2007/relationships/hdphoto" Target="../media/hdphoto1.wdp"/><Relationship Id="rId9" Type="http://schemas.openxmlformats.org/officeDocument/2006/relationships/image" Target="../media/image29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6.png"/><Relationship Id="rId5" Type="http://schemas.openxmlformats.org/officeDocument/2006/relationships/image" Target="../media/image35.png"/><Relationship Id="rId4" Type="http://schemas.openxmlformats.org/officeDocument/2006/relationships/image" Target="../media/image34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40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9.png"/><Relationship Id="rId5" Type="http://schemas.openxmlformats.org/officeDocument/2006/relationships/image" Target="../media/image38.png"/><Relationship Id="rId4" Type="http://schemas.openxmlformats.org/officeDocument/2006/relationships/image" Target="../media/image37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1.png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png"/><Relationship Id="rId3" Type="http://schemas.openxmlformats.org/officeDocument/2006/relationships/image" Target="../media/image42.png"/><Relationship Id="rId7" Type="http://schemas.openxmlformats.org/officeDocument/2006/relationships/image" Target="../media/image45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4.emf"/><Relationship Id="rId11" Type="http://schemas.openxmlformats.org/officeDocument/2006/relationships/image" Target="../media/image49.png"/><Relationship Id="rId5" Type="http://schemas.openxmlformats.org/officeDocument/2006/relationships/image" Target="../media/image43.jpeg"/><Relationship Id="rId10" Type="http://schemas.openxmlformats.org/officeDocument/2006/relationships/image" Target="../media/image48.png"/><Relationship Id="rId4" Type="http://schemas.openxmlformats.org/officeDocument/2006/relationships/hyperlink" Target="http://www.nargudkalder.dk/site/index.php?option=com_content&amp;view=section&amp;id=4" TargetMode="External"/><Relationship Id="rId9" Type="http://schemas.openxmlformats.org/officeDocument/2006/relationships/image" Target="../media/image47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0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microsoft.com/office/2007/relationships/hdphoto" Target="../media/hdphoto5.wdp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2.png"/><Relationship Id="rId5" Type="http://schemas.openxmlformats.org/officeDocument/2006/relationships/image" Target="../media/image51.png"/><Relationship Id="rId4" Type="http://schemas.openxmlformats.org/officeDocument/2006/relationships/image" Target="../media/image50.png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1.xml"/><Relationship Id="rId5" Type="http://schemas.microsoft.com/office/2007/relationships/hdphoto" Target="../media/hdphoto6.wdp"/><Relationship Id="rId4" Type="http://schemas.openxmlformats.org/officeDocument/2006/relationships/image" Target="../media/image54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jp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hyperlink" Target="https://region-hovedstaden-ekstern.23video.com/secret/68850313/1ae4a686c6adb023464a714e31668e28" TargetMode="External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1.jpg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1.xml"/><Relationship Id="rId4" Type="http://schemas.microsoft.com/office/2007/relationships/hdphoto" Target="../media/hdphoto7.wdp"/></Relationships>
</file>

<file path=ppt/slides/_rels/slide4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png"/><Relationship Id="rId3" Type="http://schemas.openxmlformats.org/officeDocument/2006/relationships/image" Target="../media/image63.png"/><Relationship Id="rId7" Type="http://schemas.openxmlformats.org/officeDocument/2006/relationships/image" Target="../media/image31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4.jpg"/><Relationship Id="rId11" Type="http://schemas.openxmlformats.org/officeDocument/2006/relationships/image" Target="../media/image22.jpg"/><Relationship Id="rId5" Type="http://schemas.openxmlformats.org/officeDocument/2006/relationships/image" Target="../media/image2.png"/><Relationship Id="rId10" Type="http://schemas.openxmlformats.org/officeDocument/2006/relationships/image" Target="../media/image38.png"/><Relationship Id="rId4" Type="http://schemas.microsoft.com/office/2007/relationships/hdphoto" Target="../media/hdphoto8.wdp"/><Relationship Id="rId9" Type="http://schemas.openxmlformats.org/officeDocument/2006/relationships/image" Target="../media/image36.pn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5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el 1">
            <a:extLst>
              <a:ext uri="{FF2B5EF4-FFF2-40B4-BE49-F238E27FC236}">
                <a16:creationId xmlns:a16="http://schemas.microsoft.com/office/drawing/2014/main" id="{0D8CE888-4EC2-4BFD-B2D2-CA05190D24D0}"/>
              </a:ext>
            </a:extLst>
          </p:cNvPr>
          <p:cNvSpPr txBox="1">
            <a:spLocks/>
          </p:cNvSpPr>
          <p:nvPr/>
        </p:nvSpPr>
        <p:spPr>
          <a:xfrm>
            <a:off x="5429251" y="706677"/>
            <a:ext cx="5543166" cy="787619"/>
          </a:xfrm>
          <a:prstGeom prst="rect">
            <a:avLst/>
          </a:prstGeom>
          <a:effectLst/>
        </p:spPr>
        <p:txBody>
          <a:bodyPr vert="horz" lIns="0" tIns="192024" rIns="0" bIns="0" rtlCol="0" anchor="b" anchorCtr="0">
            <a:noAutofit/>
          </a:bodyPr>
          <a:lstStyle>
            <a:lvl1pPr algn="ctr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6000" b="0" i="0" kern="1200" spc="0" baseline="0">
                <a:solidFill>
                  <a:schemeClr val="accent1"/>
                </a:solidFill>
                <a:latin typeface="Fira Sans Light" panose="020B0403050000020004" pitchFamily="34" charset="0"/>
                <a:ea typeface="Fira Sans Light" panose="020B0403050000020004" pitchFamily="34" charset="0"/>
                <a:cs typeface="Fira Sans Light" panose="020B0403050000020004" pitchFamily="34" charset="0"/>
              </a:defRPr>
            </a:lvl1pPr>
          </a:lstStyle>
          <a:p>
            <a:pPr algn="r">
              <a:lnSpc>
                <a:spcPct val="100000"/>
              </a:lnSpc>
            </a:pPr>
            <a:r>
              <a:rPr lang="da-DK" sz="3600" dirty="0">
                <a:solidFill>
                  <a:schemeClr val="bg2">
                    <a:lumMod val="50000"/>
                  </a:schemeClr>
                </a:solidFill>
              </a:rPr>
              <a:t>Tips, tricks og IT-sikkerhed</a:t>
            </a:r>
          </a:p>
        </p:txBody>
      </p:sp>
      <p:pic>
        <p:nvPicPr>
          <p:cNvPr id="6" name="Billede 5" descr="Et billede, der indeholder Ansigt, tøj, person, indendørs&#10;&#10;Automatisk genereret beskrivelse">
            <a:extLst>
              <a:ext uri="{FF2B5EF4-FFF2-40B4-BE49-F238E27FC236}">
                <a16:creationId xmlns:a16="http://schemas.microsoft.com/office/drawing/2014/main" id="{BB32E1E6-3C3C-F1C8-8B8A-E04F0CD7F25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71971" y="3172348"/>
            <a:ext cx="3273105" cy="3273105"/>
          </a:xfrm>
          <a:prstGeom prst="rect">
            <a:avLst/>
          </a:prstGeom>
        </p:spPr>
      </p:pic>
      <p:sp>
        <p:nvSpPr>
          <p:cNvPr id="8" name="Titel 1">
            <a:extLst>
              <a:ext uri="{FF2B5EF4-FFF2-40B4-BE49-F238E27FC236}">
                <a16:creationId xmlns:a16="http://schemas.microsoft.com/office/drawing/2014/main" id="{5B6E8820-38BA-BD9C-F77A-260871042226}"/>
              </a:ext>
            </a:extLst>
          </p:cNvPr>
          <p:cNvSpPr txBox="1">
            <a:spLocks/>
          </p:cNvSpPr>
          <p:nvPr/>
        </p:nvSpPr>
        <p:spPr>
          <a:xfrm>
            <a:off x="1276504" y="2946892"/>
            <a:ext cx="4593265" cy="820876"/>
          </a:xfrm>
          <a:prstGeom prst="rect">
            <a:avLst/>
          </a:prstGeom>
          <a:effectLst/>
        </p:spPr>
        <p:txBody>
          <a:bodyPr vert="horz" lIns="0" tIns="192024" rIns="0" bIns="0" rtlCol="0" anchor="b" anchorCtr="0">
            <a:noAutofit/>
          </a:bodyPr>
          <a:lstStyle>
            <a:lvl1pPr algn="ctr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6000" b="0" i="0" kern="1200" spc="0" baseline="0">
                <a:solidFill>
                  <a:schemeClr val="accent1"/>
                </a:solidFill>
                <a:latin typeface="Fira Sans Light" panose="020B0403050000020004" pitchFamily="34" charset="0"/>
                <a:ea typeface="Fira Sans Light" panose="020B0403050000020004" pitchFamily="34" charset="0"/>
                <a:cs typeface="Fira Sans Light" panose="020B0403050000020004" pitchFamily="34" charset="0"/>
              </a:defRPr>
            </a:lvl1pPr>
          </a:lstStyle>
          <a:p>
            <a:pPr algn="l">
              <a:lnSpc>
                <a:spcPct val="100000"/>
              </a:lnSpc>
            </a:pPr>
            <a:r>
              <a:rPr lang="da-DK" sz="3600" dirty="0">
                <a:solidFill>
                  <a:schemeClr val="bg2">
                    <a:lumMod val="50000"/>
                  </a:schemeClr>
                </a:solidFill>
              </a:rPr>
              <a:t>Velkommen</a:t>
            </a:r>
          </a:p>
        </p:txBody>
      </p:sp>
      <p:sp>
        <p:nvSpPr>
          <p:cNvPr id="9" name="Titel 1">
            <a:extLst>
              <a:ext uri="{FF2B5EF4-FFF2-40B4-BE49-F238E27FC236}">
                <a16:creationId xmlns:a16="http://schemas.microsoft.com/office/drawing/2014/main" id="{02CA981F-D76A-7952-8883-57FAB7DB134C}"/>
              </a:ext>
            </a:extLst>
          </p:cNvPr>
          <p:cNvSpPr txBox="1">
            <a:spLocks/>
          </p:cNvSpPr>
          <p:nvPr/>
        </p:nvSpPr>
        <p:spPr>
          <a:xfrm>
            <a:off x="1276504" y="3767768"/>
            <a:ext cx="4593264" cy="1133841"/>
          </a:xfrm>
          <a:prstGeom prst="rect">
            <a:avLst/>
          </a:prstGeom>
          <a:effectLst/>
        </p:spPr>
        <p:txBody>
          <a:bodyPr vert="horz" lIns="0" tIns="192024" rIns="0" bIns="0" rtlCol="0" anchor="b" anchorCtr="0">
            <a:noAutofit/>
          </a:bodyPr>
          <a:lstStyle>
            <a:lvl1pPr algn="ctr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6000" b="0" i="0" kern="1200" spc="0" baseline="0">
                <a:solidFill>
                  <a:schemeClr val="accent1"/>
                </a:solidFill>
                <a:latin typeface="Fira Sans Light" panose="020B0403050000020004" pitchFamily="34" charset="0"/>
                <a:ea typeface="Fira Sans Light" panose="020B0403050000020004" pitchFamily="34" charset="0"/>
                <a:cs typeface="Fira Sans Light" panose="020B0403050000020004" pitchFamily="34" charset="0"/>
              </a:defRPr>
            </a:lvl1pPr>
          </a:lstStyle>
          <a:p>
            <a:pPr algn="l">
              <a:lnSpc>
                <a:spcPct val="100000"/>
              </a:lnSpc>
            </a:pPr>
            <a:r>
              <a:rPr lang="da-DK" sz="2400" dirty="0">
                <a:solidFill>
                  <a:schemeClr val="bg2">
                    <a:lumMod val="50000"/>
                  </a:schemeClr>
                </a:solidFill>
              </a:rPr>
              <a:t>Sluk gerne din mikrofon medmindre du har spørgsmål</a:t>
            </a:r>
          </a:p>
        </p:txBody>
      </p:sp>
      <p:sp>
        <p:nvSpPr>
          <p:cNvPr id="12" name="Titel 1">
            <a:extLst>
              <a:ext uri="{FF2B5EF4-FFF2-40B4-BE49-F238E27FC236}">
                <a16:creationId xmlns:a16="http://schemas.microsoft.com/office/drawing/2014/main" id="{28F1A922-33EE-5B79-6CD6-498D1094F550}"/>
              </a:ext>
            </a:extLst>
          </p:cNvPr>
          <p:cNvSpPr txBox="1">
            <a:spLocks/>
          </p:cNvSpPr>
          <p:nvPr/>
        </p:nvSpPr>
        <p:spPr>
          <a:xfrm>
            <a:off x="9696067" y="1692706"/>
            <a:ext cx="1276350" cy="388650"/>
          </a:xfrm>
          <a:prstGeom prst="rect">
            <a:avLst/>
          </a:prstGeom>
          <a:effectLst/>
        </p:spPr>
        <p:txBody>
          <a:bodyPr vert="horz" lIns="0" tIns="192024" rIns="0" bIns="0" rtlCol="0" anchor="b" anchorCtr="0">
            <a:noAutofit/>
          </a:bodyPr>
          <a:lstStyle>
            <a:lvl1pPr algn="ctr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6000" b="0" i="0" kern="1200" spc="0" baseline="0">
                <a:solidFill>
                  <a:schemeClr val="accent1"/>
                </a:solidFill>
                <a:latin typeface="Fira Sans Light" panose="020B0403050000020004" pitchFamily="34" charset="0"/>
                <a:ea typeface="Fira Sans Light" panose="020B0403050000020004" pitchFamily="34" charset="0"/>
                <a:cs typeface="Fira Sans Light" panose="020B0403050000020004" pitchFamily="34" charset="0"/>
              </a:defRPr>
            </a:lvl1pPr>
          </a:lstStyle>
          <a:p>
            <a:pPr algn="r">
              <a:lnSpc>
                <a:spcPct val="100000"/>
              </a:lnSpc>
            </a:pPr>
            <a:r>
              <a:rPr lang="da-DK" sz="2400" dirty="0">
                <a:solidFill>
                  <a:schemeClr val="bg2">
                    <a:lumMod val="50000"/>
                  </a:schemeClr>
                </a:solidFill>
              </a:rPr>
              <a:t>Webinar</a:t>
            </a:r>
          </a:p>
        </p:txBody>
      </p:sp>
    </p:spTree>
    <p:extLst>
      <p:ext uri="{BB962C8B-B14F-4D97-AF65-F5344CB8AC3E}">
        <p14:creationId xmlns:p14="http://schemas.microsoft.com/office/powerpoint/2010/main" val="278711671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el 1">
            <a:extLst>
              <a:ext uri="{FF2B5EF4-FFF2-40B4-BE49-F238E27FC236}">
                <a16:creationId xmlns:a16="http://schemas.microsoft.com/office/drawing/2014/main" id="{0D8CE888-4EC2-4BFD-B2D2-CA05190D24D0}"/>
              </a:ext>
            </a:extLst>
          </p:cNvPr>
          <p:cNvSpPr txBox="1">
            <a:spLocks/>
          </p:cNvSpPr>
          <p:nvPr/>
        </p:nvSpPr>
        <p:spPr>
          <a:xfrm>
            <a:off x="5429251" y="706677"/>
            <a:ext cx="5543166" cy="787619"/>
          </a:xfrm>
          <a:prstGeom prst="rect">
            <a:avLst/>
          </a:prstGeom>
          <a:effectLst/>
        </p:spPr>
        <p:txBody>
          <a:bodyPr vert="horz" lIns="0" tIns="192024" rIns="0" bIns="0" rtlCol="0" anchor="b" anchorCtr="0">
            <a:noAutofit/>
          </a:bodyPr>
          <a:lstStyle>
            <a:lvl1pPr algn="ctr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6000" b="0" i="0" kern="1200" spc="0" baseline="0">
                <a:solidFill>
                  <a:schemeClr val="accent1"/>
                </a:solidFill>
                <a:latin typeface="Fira Sans Light" panose="020B0403050000020004" pitchFamily="34" charset="0"/>
                <a:ea typeface="Fira Sans Light" panose="020B0403050000020004" pitchFamily="34" charset="0"/>
                <a:cs typeface="Fira Sans Light" panose="020B0403050000020004" pitchFamily="34" charset="0"/>
              </a:defRPr>
            </a:lvl1pPr>
          </a:lstStyle>
          <a:p>
            <a:pPr algn="r">
              <a:lnSpc>
                <a:spcPct val="100000"/>
              </a:lnSpc>
            </a:pPr>
            <a:r>
              <a:rPr lang="da-DK" sz="3600" dirty="0">
                <a:solidFill>
                  <a:schemeClr val="bg2">
                    <a:lumMod val="50000"/>
                  </a:schemeClr>
                </a:solidFill>
              </a:rPr>
              <a:t>Tips, tricks og IT-sikkerhed</a:t>
            </a:r>
          </a:p>
        </p:txBody>
      </p:sp>
      <p:pic>
        <p:nvPicPr>
          <p:cNvPr id="6" name="Billede 5" descr="Et billede, der indeholder Ansigt, tøj, person, indendørs&#10;&#10;Automatisk genereret beskrivelse">
            <a:extLst>
              <a:ext uri="{FF2B5EF4-FFF2-40B4-BE49-F238E27FC236}">
                <a16:creationId xmlns:a16="http://schemas.microsoft.com/office/drawing/2014/main" id="{BB32E1E6-3C3C-F1C8-8B8A-E04F0CD7F25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71971" y="3172348"/>
            <a:ext cx="3273105" cy="3273105"/>
          </a:xfrm>
          <a:prstGeom prst="rect">
            <a:avLst/>
          </a:prstGeom>
        </p:spPr>
      </p:pic>
      <p:sp>
        <p:nvSpPr>
          <p:cNvPr id="12" name="Titel 1">
            <a:extLst>
              <a:ext uri="{FF2B5EF4-FFF2-40B4-BE49-F238E27FC236}">
                <a16:creationId xmlns:a16="http://schemas.microsoft.com/office/drawing/2014/main" id="{28F1A922-33EE-5B79-6CD6-498D1094F550}"/>
              </a:ext>
            </a:extLst>
          </p:cNvPr>
          <p:cNvSpPr txBox="1">
            <a:spLocks/>
          </p:cNvSpPr>
          <p:nvPr/>
        </p:nvSpPr>
        <p:spPr>
          <a:xfrm>
            <a:off x="9696067" y="1692706"/>
            <a:ext cx="1276350" cy="388650"/>
          </a:xfrm>
          <a:prstGeom prst="rect">
            <a:avLst/>
          </a:prstGeom>
          <a:effectLst/>
        </p:spPr>
        <p:txBody>
          <a:bodyPr vert="horz" lIns="0" tIns="192024" rIns="0" bIns="0" rtlCol="0" anchor="b" anchorCtr="0">
            <a:noAutofit/>
          </a:bodyPr>
          <a:lstStyle>
            <a:lvl1pPr algn="ctr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6000" b="0" i="0" kern="1200" spc="0" baseline="0">
                <a:solidFill>
                  <a:schemeClr val="accent1"/>
                </a:solidFill>
                <a:latin typeface="Fira Sans Light" panose="020B0403050000020004" pitchFamily="34" charset="0"/>
                <a:ea typeface="Fira Sans Light" panose="020B0403050000020004" pitchFamily="34" charset="0"/>
                <a:cs typeface="Fira Sans Light" panose="020B0403050000020004" pitchFamily="34" charset="0"/>
              </a:defRPr>
            </a:lvl1pPr>
          </a:lstStyle>
          <a:p>
            <a:pPr algn="r">
              <a:lnSpc>
                <a:spcPct val="100000"/>
              </a:lnSpc>
            </a:pPr>
            <a:r>
              <a:rPr lang="da-DK" sz="2400" dirty="0">
                <a:solidFill>
                  <a:schemeClr val="bg2">
                    <a:lumMod val="50000"/>
                  </a:schemeClr>
                </a:solidFill>
              </a:rPr>
              <a:t>Webinar</a:t>
            </a:r>
          </a:p>
        </p:txBody>
      </p:sp>
      <p:sp>
        <p:nvSpPr>
          <p:cNvPr id="2" name="Undertitel 2">
            <a:extLst>
              <a:ext uri="{FF2B5EF4-FFF2-40B4-BE49-F238E27FC236}">
                <a16:creationId xmlns:a16="http://schemas.microsoft.com/office/drawing/2014/main" id="{D44AFB08-5777-D83C-72CD-94F90FD94C3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034902" y="3699588"/>
            <a:ext cx="5061098" cy="1603469"/>
          </a:xfrm>
        </p:spPr>
        <p:txBody>
          <a:bodyPr>
            <a:normAutofit fontScale="55000" lnSpcReduction="20000"/>
          </a:bodyPr>
          <a:lstStyle/>
          <a:p>
            <a:pPr algn="l"/>
            <a:r>
              <a:rPr lang="da-DK" sz="3600" dirty="0">
                <a:solidFill>
                  <a:schemeClr val="accent1"/>
                </a:solidFill>
              </a:rPr>
              <a:t>Lau Bertholdt</a:t>
            </a:r>
          </a:p>
          <a:p>
            <a:pPr algn="l"/>
            <a:r>
              <a:rPr lang="da-DK" sz="3600" dirty="0">
                <a:solidFill>
                  <a:schemeClr val="accent1"/>
                </a:solidFill>
              </a:rPr>
              <a:t>Praktiserende læge</a:t>
            </a:r>
          </a:p>
          <a:p>
            <a:pPr algn="l"/>
            <a:r>
              <a:rPr lang="da-DK" sz="3600" dirty="0">
                <a:solidFill>
                  <a:schemeClr val="accent1"/>
                </a:solidFill>
              </a:rPr>
              <a:t>IT- og Patientsikkerheds konsulent KAP-H</a:t>
            </a:r>
          </a:p>
        </p:txBody>
      </p:sp>
    </p:spTree>
    <p:extLst>
      <p:ext uri="{BB962C8B-B14F-4D97-AF65-F5344CB8AC3E}">
        <p14:creationId xmlns:p14="http://schemas.microsoft.com/office/powerpoint/2010/main" val="185958038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Billede 2" descr="Et billede, der indeholder udendørs, hjul, Landkøretøj, jord&#10;&#10;Automatisk genereret beskrivelse">
            <a:extLst>
              <a:ext uri="{FF2B5EF4-FFF2-40B4-BE49-F238E27FC236}">
                <a16:creationId xmlns:a16="http://schemas.microsoft.com/office/drawing/2014/main" id="{9A51719D-6A42-FCEB-8CDD-3897AEDAB13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71599" y="279400"/>
            <a:ext cx="9458325" cy="6305550"/>
          </a:xfrm>
          <a:prstGeom prst="rect">
            <a:avLst/>
          </a:prstGeom>
          <a:ln w="57150">
            <a:solidFill>
              <a:schemeClr val="accent1"/>
            </a:solidFill>
          </a:ln>
        </p:spPr>
      </p:pic>
    </p:spTree>
    <p:extLst>
      <p:ext uri="{BB962C8B-B14F-4D97-AF65-F5344CB8AC3E}">
        <p14:creationId xmlns:p14="http://schemas.microsoft.com/office/powerpoint/2010/main" val="245084075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8092440" cy="711200"/>
          </a:xfrm>
        </p:spPr>
        <p:txBody>
          <a:bodyPr>
            <a:noAutofit/>
          </a:bodyPr>
          <a:lstStyle/>
          <a:p>
            <a:r>
              <a:rPr lang="da-DK" dirty="0"/>
              <a:t>IT-sikkerhed</a:t>
            </a:r>
            <a:endParaRPr lang="da-DK" dirty="0">
              <a:latin typeface="Verdana" panose="020B0604030504040204" pitchFamily="34" charset="0"/>
              <a:ea typeface="Verdana" panose="020B0604030504040204" pitchFamily="34" charset="0"/>
            </a:endParaRPr>
          </a:p>
        </p:txBody>
      </p:sp>
      <p:pic>
        <p:nvPicPr>
          <p:cNvPr id="7" name="Billede 6" descr="Et billede, der indeholder tekst, skærmbillede, Font/skrifttype, plakat&#10;&#10;Automatisk genereret beskrivelse">
            <a:extLst>
              <a:ext uri="{FF2B5EF4-FFF2-40B4-BE49-F238E27FC236}">
                <a16:creationId xmlns:a16="http://schemas.microsoft.com/office/drawing/2014/main" id="{6613640D-71F6-A931-B7BB-6EC858EC475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04261" y="3239448"/>
            <a:ext cx="4362892" cy="3272169"/>
          </a:xfrm>
          <a:prstGeom prst="rect">
            <a:avLst/>
          </a:prstGeom>
        </p:spPr>
      </p:pic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5E115749-D326-5C71-36EB-5BF6C5088FE3}"/>
              </a:ext>
            </a:extLst>
          </p:cNvPr>
          <p:cNvSpPr txBox="1">
            <a:spLocks/>
          </p:cNvSpPr>
          <p:nvPr/>
        </p:nvSpPr>
        <p:spPr>
          <a:xfrm>
            <a:off x="975361" y="1661337"/>
            <a:ext cx="5542398" cy="1578111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4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Hvordan bliver det overskueligt?</a:t>
            </a:r>
          </a:p>
          <a:p>
            <a:pPr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Hvad er vigtigt og hvad er muligt?</a:t>
            </a:r>
            <a:endParaRPr lang="da-DK" dirty="0">
              <a:latin typeface="Trebuchet MS" panose="020B0603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6" name="Pladsholder til indhold 2">
            <a:extLst>
              <a:ext uri="{FF2B5EF4-FFF2-40B4-BE49-F238E27FC236}">
                <a16:creationId xmlns:a16="http://schemas.microsoft.com/office/drawing/2014/main" id="{33C6F113-F845-BFF4-B2EB-85BDFC610F4B}"/>
              </a:ext>
            </a:extLst>
          </p:cNvPr>
          <p:cNvSpPr txBox="1">
            <a:spLocks/>
          </p:cNvSpPr>
          <p:nvPr/>
        </p:nvSpPr>
        <p:spPr>
          <a:xfrm>
            <a:off x="6696741" y="4992546"/>
            <a:ext cx="3808226" cy="1027876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4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 err="1">
                <a:solidFill>
                  <a:srgbClr val="00284D"/>
                </a:solidFill>
              </a:rPr>
              <a:t>Do’s</a:t>
            </a:r>
            <a:r>
              <a:rPr lang="da-DK" dirty="0">
                <a:solidFill>
                  <a:srgbClr val="00284D"/>
                </a:solidFill>
              </a:rPr>
              <a:t> &amp; </a:t>
            </a:r>
            <a:r>
              <a:rPr lang="da-DK" dirty="0" err="1">
                <a:solidFill>
                  <a:srgbClr val="00284D"/>
                </a:solidFill>
              </a:rPr>
              <a:t>Don'ts</a:t>
            </a:r>
            <a:endParaRPr lang="da-DK" dirty="0">
              <a:latin typeface="Trebuchet MS" panose="020B060302020202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9" name="Billede 8" descr="Et billede, der indeholder skærmbillede, tekst, cirkel, kunst&#10;&#10;Automatisk genereret beskrivelse">
            <a:extLst>
              <a:ext uri="{FF2B5EF4-FFF2-40B4-BE49-F238E27FC236}">
                <a16:creationId xmlns:a16="http://schemas.microsoft.com/office/drawing/2014/main" id="{BB0117E4-6492-A8B9-C744-81CC235DE15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18924" y="403747"/>
            <a:ext cx="3402708" cy="34027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494694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dirty="0">
                <a:latin typeface="Fira Sans" panose="020B0503050000020004" pitchFamily="34" charset="0"/>
              </a:rPr>
              <a:t>Sikker adgang med </a:t>
            </a:r>
            <a:r>
              <a:rPr lang="da-DK" dirty="0"/>
              <a:t>W</a:t>
            </a:r>
            <a:r>
              <a:rPr lang="da-DK" dirty="0">
                <a:latin typeface="Fira Sans" panose="020B0503050000020004" pitchFamily="34" charset="0"/>
              </a:rPr>
              <a:t>indows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75360" y="1679944"/>
            <a:ext cx="10475905" cy="4306186"/>
          </a:xfrm>
        </p:spPr>
        <p:txBody>
          <a:bodyPr>
            <a:normAutofit/>
          </a:bodyPr>
          <a:lstStyle/>
          <a:p>
            <a:pPr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400" b="0" i="0" u="none" strike="noStrike" kern="1200" dirty="0">
                <a:solidFill>
                  <a:srgbClr val="00284D"/>
                </a:solidFill>
                <a:effectLst/>
              </a:rPr>
              <a:t>Stærke og unikke passwords til hver computer</a:t>
            </a:r>
          </a:p>
          <a:p>
            <a:pPr marL="542925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  <a:cs typeface="Times New Roman" panose="02020603050405020304" pitchFamily="18" charset="0"/>
              </a:rPr>
              <a:t> Skift hvert halve år som minimum</a:t>
            </a:r>
          </a:p>
          <a:p>
            <a:pPr marL="542925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b="0" i="0" u="none" strike="noStrike" kern="1200" dirty="0">
                <a:solidFill>
                  <a:srgbClr val="00284D"/>
                </a:solidFill>
                <a:effectLst/>
              </a:rPr>
              <a:t> </a:t>
            </a:r>
            <a:r>
              <a:rPr lang="da-DK" dirty="0">
                <a:solidFill>
                  <a:srgbClr val="00284D"/>
                </a:solidFill>
              </a:rPr>
              <a:t>G</a:t>
            </a:r>
            <a:r>
              <a:rPr lang="da-DK" b="0" i="0" u="none" strike="noStrike" kern="1200" dirty="0">
                <a:solidFill>
                  <a:srgbClr val="00284D"/>
                </a:solidFill>
                <a:effectLst/>
              </a:rPr>
              <a:t>enerering af password: </a:t>
            </a:r>
          </a:p>
          <a:p>
            <a:pPr marL="542925" lvl="1" indent="0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b="0" i="0" u="none" strike="noStrike" kern="1200" dirty="0">
                <a:solidFill>
                  <a:srgbClr val="00284D"/>
                </a:solidFill>
                <a:effectLst/>
              </a:rPr>
              <a:t>			Bogstav for hvilken computer + Ord + Tal (Rækkefølge af kodeord) + Ord</a:t>
            </a: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  <a:cs typeface="Times New Roman" panose="02020603050405020304" pitchFamily="18" charset="0"/>
              </a:rPr>
              <a:t>Jo længere, jo bedre.</a:t>
            </a: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dirty="0">
              <a:solidFill>
                <a:srgbClr val="00284D"/>
              </a:solidFill>
              <a:cs typeface="Times New Roman" panose="02020603050405020304" pitchFamily="18" charset="0"/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400" b="0" i="0" u="none" strike="noStrike" kern="1200" dirty="0">
                <a:solidFill>
                  <a:srgbClr val="00284D"/>
                </a:solidFill>
                <a:effectLst/>
              </a:rPr>
              <a:t>Windows brugerkonto</a:t>
            </a: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 Ingen a</a:t>
            </a:r>
            <a:r>
              <a:rPr lang="da-DK" b="0" i="0" u="none" strike="noStrike" kern="1200" dirty="0">
                <a:solidFill>
                  <a:srgbClr val="00284D"/>
                </a:solidFill>
                <a:effectLst/>
              </a:rPr>
              <a:t>dministrator rettigheder</a:t>
            </a: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b="0" i="0" u="none" strike="noStrike" kern="1200" dirty="0">
                <a:solidFill>
                  <a:srgbClr val="00284D"/>
                </a:solidFill>
                <a:effectLst/>
              </a:rPr>
              <a:t> Windows + L   - </a:t>
            </a:r>
            <a:r>
              <a:rPr lang="da-DK" sz="1800" dirty="0">
                <a:solidFill>
                  <a:srgbClr val="FF0000"/>
                </a:solidFill>
              </a:rPr>
              <a:t>Lås computeren når I forlader den mhp. diskretion</a:t>
            </a:r>
            <a:endParaRPr lang="da-DK" dirty="0">
              <a:latin typeface="Trebuchet MS" panose="020B0603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6" name="Pladsholder til indhold 2">
            <a:extLst>
              <a:ext uri="{FF2B5EF4-FFF2-40B4-BE49-F238E27FC236}">
                <a16:creationId xmlns:a16="http://schemas.microsoft.com/office/drawing/2014/main" id="{AE4F8A72-6F70-11F8-AE1A-25A6EE7885CB}"/>
              </a:ext>
            </a:extLst>
          </p:cNvPr>
          <p:cNvSpPr txBox="1">
            <a:spLocks/>
          </p:cNvSpPr>
          <p:nvPr/>
        </p:nvSpPr>
        <p:spPr>
          <a:xfrm>
            <a:off x="6687493" y="4277831"/>
            <a:ext cx="3477233" cy="1038447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3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3200" dirty="0">
                <a:solidFill>
                  <a:srgbClr val="FF0000"/>
                </a:solidFill>
              </a:rPr>
              <a:t>Avores01lægehus</a:t>
            </a:r>
          </a:p>
        </p:txBody>
      </p:sp>
      <p:cxnSp>
        <p:nvCxnSpPr>
          <p:cNvPr id="10" name="Lige pilforbindelse 9">
            <a:extLst>
              <a:ext uri="{FF2B5EF4-FFF2-40B4-BE49-F238E27FC236}">
                <a16:creationId xmlns:a16="http://schemas.microsoft.com/office/drawing/2014/main" id="{07DE5A1F-D8D9-E54F-1BA3-50AFD100D230}"/>
              </a:ext>
            </a:extLst>
          </p:cNvPr>
          <p:cNvCxnSpPr/>
          <p:nvPr/>
        </p:nvCxnSpPr>
        <p:spPr>
          <a:xfrm>
            <a:off x="5156791" y="3646967"/>
            <a:ext cx="1616149" cy="81870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Lige pilforbindelse 11">
            <a:extLst>
              <a:ext uri="{FF2B5EF4-FFF2-40B4-BE49-F238E27FC236}">
                <a16:creationId xmlns:a16="http://schemas.microsoft.com/office/drawing/2014/main" id="{7F4C3D88-96B7-D229-8D53-C729F8C390E4}"/>
              </a:ext>
            </a:extLst>
          </p:cNvPr>
          <p:cNvCxnSpPr/>
          <p:nvPr/>
        </p:nvCxnSpPr>
        <p:spPr>
          <a:xfrm>
            <a:off x="7166344" y="3646967"/>
            <a:ext cx="148856" cy="81870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Lige pilforbindelse 13">
            <a:extLst>
              <a:ext uri="{FF2B5EF4-FFF2-40B4-BE49-F238E27FC236}">
                <a16:creationId xmlns:a16="http://schemas.microsoft.com/office/drawing/2014/main" id="{02C6F227-7457-ACDE-1010-61204EE3C5A3}"/>
              </a:ext>
            </a:extLst>
          </p:cNvPr>
          <p:cNvCxnSpPr>
            <a:cxnSpLocks/>
          </p:cNvCxnSpPr>
          <p:nvPr/>
        </p:nvCxnSpPr>
        <p:spPr>
          <a:xfrm flipH="1">
            <a:off x="8133520" y="3540642"/>
            <a:ext cx="648973" cy="92503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Lige pilforbindelse 15">
            <a:extLst>
              <a:ext uri="{FF2B5EF4-FFF2-40B4-BE49-F238E27FC236}">
                <a16:creationId xmlns:a16="http://schemas.microsoft.com/office/drawing/2014/main" id="{F33EFD07-DE3A-53B4-7DB7-4F543524B7B9}"/>
              </a:ext>
            </a:extLst>
          </p:cNvPr>
          <p:cNvCxnSpPr>
            <a:cxnSpLocks/>
          </p:cNvCxnSpPr>
          <p:nvPr/>
        </p:nvCxnSpPr>
        <p:spPr>
          <a:xfrm flipH="1">
            <a:off x="9175898" y="3646967"/>
            <a:ext cx="1775250" cy="81870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1" name="Billede 20" descr="Et billede, der indeholder person, hegn, strygejern, udendørs&#10;&#10;Automatisk genereret beskrivelse">
            <a:extLst>
              <a:ext uri="{FF2B5EF4-FFF2-40B4-BE49-F238E27FC236}">
                <a16:creationId xmlns:a16="http://schemas.microsoft.com/office/drawing/2014/main" id="{90EB51B2-550D-41F6-BBA9-18855F1C6AA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20347" y="253409"/>
            <a:ext cx="3304067" cy="22027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946585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9497710" cy="711200"/>
          </a:xfrm>
        </p:spPr>
        <p:txBody>
          <a:bodyPr>
            <a:normAutofit fontScale="90000"/>
          </a:bodyPr>
          <a:lstStyle/>
          <a:p>
            <a:r>
              <a:rPr lang="da-DK" sz="4000" dirty="0">
                <a:latin typeface="+mn-lt"/>
              </a:rPr>
              <a:t>Årlig revurdering af IT-sikkerhedspolitik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75360" y="1786322"/>
            <a:ext cx="9664006" cy="3848934"/>
          </a:xfrm>
        </p:spPr>
        <p:txBody>
          <a:bodyPr>
            <a:normAutofit/>
          </a:bodyPr>
          <a:lstStyle/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400" b="0" i="0" u="none" strike="noStrike" kern="1200" dirty="0">
                <a:solidFill>
                  <a:srgbClr val="002060"/>
                </a:solidFill>
                <a:effectLst/>
                <a:latin typeface="+mn-lt"/>
              </a:rPr>
              <a:t>Det anbefales at have en </a:t>
            </a:r>
            <a:r>
              <a:rPr lang="da-DK" sz="2400" dirty="0">
                <a:solidFill>
                  <a:srgbClr val="002060"/>
                </a:solidFill>
                <a:latin typeface="+mn-lt"/>
              </a:rPr>
              <a:t>IT-sikkerhedspolitik for praksis</a:t>
            </a:r>
            <a:endParaRPr lang="da-DK" sz="2400" b="0" i="0" u="none" strike="noStrike" kern="1200" dirty="0">
              <a:solidFill>
                <a:srgbClr val="002060"/>
              </a:solidFill>
              <a:effectLst/>
              <a:latin typeface="+mn-lt"/>
            </a:endParaRP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b="0" i="0" u="none" strike="noStrike" kern="1200" dirty="0">
                <a:solidFill>
                  <a:srgbClr val="002060"/>
                </a:solidFill>
                <a:effectLst/>
                <a:latin typeface="+mn-lt"/>
              </a:rPr>
              <a:t> Ingen private e-mails eller sociale medier på </a:t>
            </a:r>
            <a:r>
              <a:rPr lang="da-DK" b="0" i="0" u="none" strike="noStrike" kern="1200" dirty="0" err="1">
                <a:solidFill>
                  <a:srgbClr val="002060"/>
                </a:solidFill>
                <a:effectLst/>
                <a:latin typeface="+mn-lt"/>
              </a:rPr>
              <a:t>arbejds</a:t>
            </a:r>
            <a:r>
              <a:rPr lang="da-DK" b="0" i="0" u="none" strike="noStrike" kern="1200" dirty="0">
                <a:solidFill>
                  <a:srgbClr val="002060"/>
                </a:solidFill>
                <a:effectLst/>
                <a:latin typeface="+mn-lt"/>
              </a:rPr>
              <a:t>-PC</a:t>
            </a: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060"/>
                </a:solidFill>
                <a:latin typeface="+mn-lt"/>
              </a:rPr>
              <a:t> Begræns </a:t>
            </a:r>
            <a:r>
              <a:rPr lang="da-DK" b="0" i="0" u="none" strike="noStrike" kern="1200" dirty="0">
                <a:solidFill>
                  <a:srgbClr val="002060"/>
                </a:solidFill>
                <a:effectLst/>
                <a:latin typeface="+mn-lt"/>
              </a:rPr>
              <a:t>brugen af e-mail mest muligt</a:t>
            </a: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060"/>
                </a:solidFill>
                <a:latin typeface="+mn-lt"/>
              </a:rPr>
              <a:t> Åben aldrig links fra e-mails medmindre I ved, hvor de er fra og I ved at de er sikre</a:t>
            </a:r>
            <a:endParaRPr lang="da-DK" b="0" i="0" u="none" strike="noStrike" kern="1200" dirty="0">
              <a:solidFill>
                <a:srgbClr val="002060"/>
              </a:solidFill>
              <a:effectLst/>
              <a:latin typeface="+mn-lt"/>
            </a:endParaRP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b="0" i="0" u="none" strike="noStrike" kern="1200" dirty="0">
                <a:solidFill>
                  <a:srgbClr val="002060"/>
                </a:solidFill>
                <a:effectLst/>
                <a:latin typeface="+mn-lt"/>
              </a:rPr>
              <a:t> Modtag ikke data via e-mail </a:t>
            </a: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dirty="0">
              <a:solidFill>
                <a:srgbClr val="002060"/>
              </a:solidFill>
              <a:latin typeface="+mn-lt"/>
            </a:endParaRP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b="0" i="0" u="none" strike="noStrike" kern="1200" dirty="0">
                <a:solidFill>
                  <a:srgbClr val="002060"/>
                </a:solidFill>
                <a:effectLst/>
                <a:latin typeface="+mn-lt"/>
              </a:rPr>
              <a:t> PLA om IT-sikkerhedspolitik: </a:t>
            </a:r>
            <a:r>
              <a:rPr lang="da-DK" b="0" i="0" u="none" strike="noStrike" kern="1200" dirty="0">
                <a:solidFill>
                  <a:srgbClr val="002060"/>
                </a:solidFill>
                <a:effectLst/>
                <a:latin typeface="+mn-lt"/>
                <a:hlinkClick r:id="rId3"/>
              </a:rPr>
              <a:t>https://www.pla.dk/persondata/god_it_adfaer/</a:t>
            </a:r>
            <a:endParaRPr lang="da-DK" b="0" i="0" u="none" strike="noStrike" kern="1200" dirty="0">
              <a:solidFill>
                <a:srgbClr val="002060"/>
              </a:solidFill>
              <a:effectLst/>
              <a:latin typeface="+mn-lt"/>
            </a:endParaRPr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9664006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32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2542996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dirty="0">
                <a:latin typeface="Fira Sans" panose="020B0503050000020004" pitchFamily="34" charset="0"/>
              </a:rPr>
              <a:t>Slettepolitik</a:t>
            </a:r>
          </a:p>
        </p:txBody>
      </p:sp>
      <p:sp>
        <p:nvSpPr>
          <p:cNvPr id="4" name="Pladsholder til indhold 2">
            <a:extLst>
              <a:ext uri="{FF2B5EF4-FFF2-40B4-BE49-F238E27FC236}">
                <a16:creationId xmlns:a16="http://schemas.microsoft.com/office/drawing/2014/main" id="{9547D55C-FA34-7AB1-1766-B70E77821D80}"/>
              </a:ext>
            </a:extLst>
          </p:cNvPr>
          <p:cNvSpPr txBox="1">
            <a:spLocks/>
          </p:cNvSpPr>
          <p:nvPr/>
        </p:nvSpPr>
        <p:spPr>
          <a:xfrm>
            <a:off x="975360" y="1575352"/>
            <a:ext cx="10316417" cy="4665960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3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1800" dirty="0">
                <a:solidFill>
                  <a:srgbClr val="00284D"/>
                </a:solidFill>
              </a:rPr>
              <a:t>Tidligere ansattes login og adgang</a:t>
            </a:r>
            <a:endParaRPr lang="da-DK" sz="1800" dirty="0"/>
          </a:p>
          <a:p>
            <a:pPr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1800" dirty="0">
                <a:solidFill>
                  <a:srgbClr val="00284D"/>
                </a:solidFill>
              </a:rPr>
              <a:t>Personhenførbare data skal slettes, når de ikke længere er relevante</a:t>
            </a:r>
          </a:p>
          <a:p>
            <a:pPr marL="542925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 Jobansøgninger, ansættelses kontrakter, dokumenter fra efteruddannelse, mv. </a:t>
            </a:r>
            <a:endParaRPr lang="da-DK" dirty="0">
              <a:solidFill>
                <a:srgbClr val="002060"/>
              </a:solidFill>
            </a:endParaRPr>
          </a:p>
          <a:p>
            <a:pPr marL="542925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 Kan være placeret i:</a:t>
            </a:r>
          </a:p>
          <a:p>
            <a:pPr marL="989013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 Praksislægesystemet under brugere</a:t>
            </a:r>
          </a:p>
          <a:p>
            <a:pPr marL="989013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 E-mails</a:t>
            </a:r>
          </a:p>
          <a:p>
            <a:pPr marL="989013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 Mapper på computeren</a:t>
            </a:r>
          </a:p>
          <a:p>
            <a:pPr marL="989013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 Browserhistorikken, hvis den har været brugt personligt</a:t>
            </a:r>
          </a:p>
          <a:p>
            <a:pPr marL="542925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latin typeface="+mj-lt"/>
                <a:cs typeface="Times New Roman" panose="02020603050405020304" pitchFamily="18" charset="0"/>
              </a:rPr>
              <a:t> Vi har pligt til at opbevare patientjournaler i 10 år</a:t>
            </a:r>
          </a:p>
          <a:p>
            <a:pPr marL="542925" lvl="1">
              <a:lnSpc>
                <a:spcPct val="16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latin typeface="+mj-lt"/>
                <a:cs typeface="Times New Roman" panose="02020603050405020304" pitchFamily="18" charset="0"/>
              </a:rPr>
              <a:t> Vi har ikke pligt til at slette gamle patientjournaler</a:t>
            </a:r>
          </a:p>
        </p:txBody>
      </p:sp>
      <p:pic>
        <p:nvPicPr>
          <p:cNvPr id="8" name="Billede 7" descr="Et billede, der indeholder elektronik, tekst, tastatur, computer&#10;&#10;Automatisk genereret beskrivelse">
            <a:extLst>
              <a:ext uri="{FF2B5EF4-FFF2-40B4-BE49-F238E27FC236}">
                <a16:creationId xmlns:a16="http://schemas.microsoft.com/office/drawing/2014/main" id="{A328F3B2-821F-62D5-BAD2-C63450841B7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9993" y="4620224"/>
            <a:ext cx="3453968" cy="19418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712007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dirty="0"/>
              <a:t>Server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75360" y="1669364"/>
            <a:ext cx="10220724" cy="3923362"/>
          </a:xfrm>
        </p:spPr>
        <p:txBody>
          <a:bodyPr>
            <a:normAutofit/>
          </a:bodyPr>
          <a:lstStyle/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400" b="0" i="0" u="none" strike="noStrike" kern="1200" dirty="0">
                <a:solidFill>
                  <a:srgbClr val="00284D"/>
                </a:solidFill>
                <a:effectLst/>
              </a:rPr>
              <a:t>Backup af server og computere via </a:t>
            </a:r>
            <a:r>
              <a:rPr lang="da-DK" dirty="0">
                <a:solidFill>
                  <a:srgbClr val="00284D"/>
                </a:solidFill>
              </a:rPr>
              <a:t>praksislægesystemets </a:t>
            </a:r>
            <a:r>
              <a:rPr lang="da-DK" b="0" i="0" u="none" strike="noStrike" kern="1200" dirty="0">
                <a:solidFill>
                  <a:srgbClr val="00284D"/>
                </a:solidFill>
                <a:effectLst/>
              </a:rPr>
              <a:t>leverandør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b="0" i="0" u="none" strike="noStrike" kern="1200" dirty="0">
                <a:solidFill>
                  <a:srgbClr val="00284D"/>
                </a:solidFill>
                <a:effectLst/>
              </a:rPr>
              <a:t>Hvilke mapper er omfattet. Obs Ekg og LFU mapper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dirty="0">
              <a:solidFill>
                <a:srgbClr val="00284D"/>
              </a:solidFill>
              <a:cs typeface="Times New Roman" panose="02020603050405020304" pitchFamily="18" charset="0"/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  <a:cs typeface="Times New Roman" panose="02020603050405020304" pitchFamily="18" charset="0"/>
              </a:rPr>
              <a:t>Egen s</a:t>
            </a:r>
            <a:r>
              <a:rPr lang="da-DK" dirty="0">
                <a:cs typeface="Times New Roman" panose="02020603050405020304" pitchFamily="18" charset="0"/>
              </a:rPr>
              <a:t>erver – obs placering bag to låse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dirty="0">
              <a:cs typeface="Times New Roman" panose="02020603050405020304" pitchFamily="18" charset="0"/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Bærbare </a:t>
            </a:r>
            <a:r>
              <a:rPr lang="da-DK" dirty="0" err="1">
                <a:solidFill>
                  <a:srgbClr val="00284D"/>
                </a:solidFill>
              </a:rPr>
              <a:t>PC’er</a:t>
            </a:r>
            <a:r>
              <a:rPr lang="da-DK" dirty="0">
                <a:solidFill>
                  <a:srgbClr val="00284D"/>
                </a:solidFill>
              </a:rPr>
              <a:t> med VPN opkobling til praksis server</a:t>
            </a:r>
          </a:p>
          <a:p>
            <a:pPr marL="542925" lvl="1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84D"/>
                </a:solidFill>
              </a:rPr>
              <a:t> </a:t>
            </a:r>
            <a:r>
              <a:rPr lang="da-DK" dirty="0" err="1">
                <a:solidFill>
                  <a:srgbClr val="00284D"/>
                </a:solidFill>
              </a:rPr>
              <a:t>Endpoint</a:t>
            </a:r>
            <a:r>
              <a:rPr lang="da-DK" dirty="0">
                <a:solidFill>
                  <a:srgbClr val="00284D"/>
                </a:solidFill>
              </a:rPr>
              <a:t> </a:t>
            </a:r>
            <a:r>
              <a:rPr lang="da-DK" dirty="0" err="1">
                <a:solidFill>
                  <a:srgbClr val="00284D"/>
                </a:solidFill>
              </a:rPr>
              <a:t>protection</a:t>
            </a:r>
            <a:r>
              <a:rPr lang="da-DK" dirty="0">
                <a:solidFill>
                  <a:srgbClr val="00284D"/>
                </a:solidFill>
              </a:rPr>
              <a:t> - </a:t>
            </a:r>
            <a:r>
              <a:rPr lang="da-DK" dirty="0">
                <a:solidFill>
                  <a:srgbClr val="002060"/>
                </a:solidFill>
              </a:rPr>
              <a:t>fjernslette data, hvis </a:t>
            </a:r>
            <a:r>
              <a:rPr lang="da-DK" dirty="0">
                <a:solidFill>
                  <a:srgbClr val="00284D"/>
                </a:solidFill>
              </a:rPr>
              <a:t>den bliver stjålet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dirty="0">
              <a:cs typeface="Times New Roman" panose="02020603050405020304" pitchFamily="18" charset="0"/>
            </a:endParaRPr>
          </a:p>
          <a:p>
            <a:pPr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dirty="0">
              <a:solidFill>
                <a:srgbClr val="00284D"/>
              </a:solidFill>
              <a:latin typeface="Open Sans" panose="020B060603050402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5" name="Billede 4" descr="Et billede, der indeholder indendørs, nat, lys/lygte&#10;&#10;Automatisk genereret beskrivelse">
            <a:extLst>
              <a:ext uri="{FF2B5EF4-FFF2-40B4-BE49-F238E27FC236}">
                <a16:creationId xmlns:a16="http://schemas.microsoft.com/office/drawing/2014/main" id="{BAE50071-2B5C-657B-A2B8-754D1CA7663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71591" y="3925186"/>
            <a:ext cx="2741427" cy="27414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3619185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>
                <a:latin typeface="Fira Sans" panose="020B0503050000020004" pitchFamily="34" charset="0"/>
              </a:rPr>
              <a:t>Udlevering af patientjournal</a:t>
            </a:r>
            <a:endParaRPr lang="da-DK" dirty="0">
              <a:latin typeface="Fira Sans" panose="020B0503050000020004" pitchFamily="34" charset="0"/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790858" y="2264735"/>
            <a:ext cx="4782978" cy="3085511"/>
          </a:xfrm>
        </p:spPr>
        <p:txBody>
          <a:bodyPr>
            <a:normAutofit/>
          </a:bodyPr>
          <a:lstStyle/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cs typeface="Times New Roman" panose="02020603050405020304" pitchFamily="18" charset="0"/>
              </a:rPr>
              <a:t>Vedhæftning til e-konsultation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cs typeface="Times New Roman" panose="02020603050405020304" pitchFamily="18" charset="0"/>
              </a:rPr>
              <a:t>Ren USB-nøgle</a:t>
            </a:r>
            <a:endParaRPr lang="da-DK" sz="2400" b="0" i="0" u="none" strike="noStrike" kern="1200" dirty="0">
              <a:solidFill>
                <a:srgbClr val="00284D"/>
              </a:solidFill>
              <a:effectLst/>
            </a:endParaRPr>
          </a:p>
          <a:p>
            <a:pPr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dirty="0">
              <a:latin typeface="+mn-lt"/>
              <a:cs typeface="Times New Roman" panose="02020603050405020304" pitchFamily="18" charset="0"/>
            </a:endParaRPr>
          </a:p>
        </p:txBody>
      </p:sp>
      <p:pic>
        <p:nvPicPr>
          <p:cNvPr id="8" name="Billede 7" descr="Et billede, der indeholder bærbar, computer, kontorartikler, kuglepen/fjerpen/bås&#10;&#10;Automatisk genereret beskrivelse">
            <a:extLst>
              <a:ext uri="{FF2B5EF4-FFF2-40B4-BE49-F238E27FC236}">
                <a16:creationId xmlns:a16="http://schemas.microsoft.com/office/drawing/2014/main" id="{8FDF3AA0-FE5A-60F0-DBC4-EF712887FA6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03499" y="1665326"/>
            <a:ext cx="3349254" cy="44656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389240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dirty="0">
                <a:latin typeface="+mn-lt"/>
              </a:rPr>
              <a:t> </a:t>
            </a:r>
            <a:r>
              <a:rPr lang="da-DK" dirty="0">
                <a:latin typeface="Fira Sans" panose="020B0503050000020004" pitchFamily="34" charset="0"/>
              </a:rPr>
              <a:t>Årligt IT-eftersyn på alle </a:t>
            </a:r>
            <a:r>
              <a:rPr lang="da-DK" dirty="0" err="1">
                <a:latin typeface="Fira Sans" panose="020B0503050000020004" pitchFamily="34" charset="0"/>
              </a:rPr>
              <a:t>PC’er</a:t>
            </a:r>
            <a:endParaRPr lang="da-DK" dirty="0">
              <a:latin typeface="Fira Sans" panose="020B0503050000020004" pitchFamily="34" charset="0"/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75360" y="1625065"/>
            <a:ext cx="10773617" cy="4765102"/>
          </a:xfrm>
        </p:spPr>
        <p:txBody>
          <a:bodyPr>
            <a:normAutofit/>
          </a:bodyPr>
          <a:lstStyle/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Windows </a:t>
            </a:r>
            <a:r>
              <a:rPr lang="da-DK" sz="2000" b="0" i="0" u="none" strike="noStrike" kern="1200" dirty="0" err="1">
                <a:solidFill>
                  <a:srgbClr val="002060"/>
                </a:solidFill>
                <a:effectLst/>
              </a:rPr>
              <a:t>update</a:t>
            </a:r>
            <a:endParaRPr lang="da-DK" sz="2000" dirty="0">
              <a:solidFill>
                <a:srgbClr val="002060"/>
              </a:solidFill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Windows sikkerhed – Grønne checkmarks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Diskoprydning – Sletter midlertidige filer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Overførsler – inkl</a:t>
            </a:r>
            <a:r>
              <a:rPr lang="da-DK" sz="2000" dirty="0">
                <a:solidFill>
                  <a:srgbClr val="002060"/>
                </a:solidFill>
              </a:rPr>
              <a:t>. mapper </a:t>
            </a: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hvor </a:t>
            </a:r>
            <a:r>
              <a:rPr lang="da-DK" sz="2000" dirty="0">
                <a:solidFill>
                  <a:srgbClr val="002060"/>
                </a:solidFill>
              </a:rPr>
              <a:t>praksislægesystemet</a:t>
            </a: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 gennem downloads</a:t>
            </a:r>
            <a:endParaRPr lang="da-DK" sz="2000" dirty="0">
              <a:solidFill>
                <a:srgbClr val="002060"/>
              </a:solidFill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Lagerassistent aktivering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Programmer i Windows</a:t>
            </a:r>
            <a:endParaRPr lang="da-DK" sz="2000" dirty="0">
              <a:solidFill>
                <a:srgbClr val="002060"/>
              </a:solidFill>
            </a:endParaRPr>
          </a:p>
          <a:p>
            <a:pPr marL="989013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Afinstaller dem der ikke bruges</a:t>
            </a:r>
          </a:p>
          <a:p>
            <a:pPr marL="989013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Programmer i brug skal være opdaterede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Browserdata – cookies, historik, adgangskoder, mv.</a:t>
            </a:r>
          </a:p>
          <a:p>
            <a:pPr marL="893763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Manuel eller automatisk sletning</a:t>
            </a:r>
            <a:endParaRPr lang="da-DK" sz="2000" dirty="0">
              <a:solidFill>
                <a:srgbClr val="002060"/>
              </a:solidFill>
              <a:cs typeface="Times New Roman" panose="02020603050405020304" pitchFamily="18" charset="0"/>
            </a:endParaRPr>
          </a:p>
        </p:txBody>
      </p:sp>
      <p:pic>
        <p:nvPicPr>
          <p:cNvPr id="5" name="Billede 4" descr="Et billede, der indeholder person, indendørs, Elektroteknik, elektronik&#10;&#10;Automatisk genereret beskrivelse">
            <a:extLst>
              <a:ext uri="{FF2B5EF4-FFF2-40B4-BE49-F238E27FC236}">
                <a16:creationId xmlns:a16="http://schemas.microsoft.com/office/drawing/2014/main" id="{C0A3F8A4-4E20-E10F-152C-37309905D7B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50571" y="143004"/>
            <a:ext cx="2604977" cy="26049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787932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Windows update">
            <a:hlinkClick r:id="" action="ppaction://media"/>
            <a:extLst>
              <a:ext uri="{FF2B5EF4-FFF2-40B4-BE49-F238E27FC236}">
                <a16:creationId xmlns:a16="http://schemas.microsoft.com/office/drawing/2014/main" id="{B333B2CF-BF71-6E7A-4FBB-40D71650503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2075" y="92075"/>
            <a:ext cx="11837655" cy="6658681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21935" y="2376700"/>
            <a:ext cx="7889035" cy="839326"/>
          </a:xfrm>
        </p:spPr>
        <p:txBody>
          <a:bodyPr>
            <a:noAutofit/>
          </a:bodyPr>
          <a:lstStyle/>
          <a:p>
            <a:r>
              <a:rPr lang="da-DK" sz="4400" dirty="0">
                <a:latin typeface="+mn-lt"/>
              </a:rPr>
              <a:t> </a:t>
            </a:r>
            <a:r>
              <a:rPr lang="da-DK" sz="4400" dirty="0"/>
              <a:t>Windows </a:t>
            </a:r>
            <a:r>
              <a:rPr lang="da-DK" sz="4400" dirty="0" err="1"/>
              <a:t>update</a:t>
            </a:r>
            <a:endParaRPr lang="da-DK" sz="4400" dirty="0"/>
          </a:p>
        </p:txBody>
      </p:sp>
    </p:spTree>
    <p:extLst>
      <p:ext uri="{BB962C8B-B14F-4D97-AF65-F5344CB8AC3E}">
        <p14:creationId xmlns:p14="http://schemas.microsoft.com/office/powerpoint/2010/main" val="351118305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8189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0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Windows sikkerhed">
            <a:hlinkClick r:id="" action="ppaction://media"/>
            <a:extLst>
              <a:ext uri="{FF2B5EF4-FFF2-40B4-BE49-F238E27FC236}">
                <a16:creationId xmlns:a16="http://schemas.microsoft.com/office/drawing/2014/main" id="{BF6A1353-EA4F-4983-8C5E-E416254F056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2075" y="92075"/>
            <a:ext cx="11901451" cy="6694566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21935" y="2376700"/>
            <a:ext cx="7889035" cy="839326"/>
          </a:xfrm>
        </p:spPr>
        <p:txBody>
          <a:bodyPr>
            <a:noAutofit/>
          </a:bodyPr>
          <a:lstStyle/>
          <a:p>
            <a:r>
              <a:rPr lang="da-DK" sz="4400" dirty="0">
                <a:latin typeface="+mn-lt"/>
              </a:rPr>
              <a:t>Windows sikkerhed</a:t>
            </a:r>
            <a:endParaRPr lang="da-DK" sz="4400" dirty="0"/>
          </a:p>
        </p:txBody>
      </p:sp>
    </p:spTree>
    <p:extLst>
      <p:ext uri="{BB962C8B-B14F-4D97-AF65-F5344CB8AC3E}">
        <p14:creationId xmlns:p14="http://schemas.microsoft.com/office/powerpoint/2010/main" val="392391105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9" dur="36534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0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Diskoprydning inkl. system filer">
            <a:hlinkClick r:id="" action="ppaction://media"/>
            <a:extLst>
              <a:ext uri="{FF2B5EF4-FFF2-40B4-BE49-F238E27FC236}">
                <a16:creationId xmlns:a16="http://schemas.microsoft.com/office/drawing/2014/main" id="{4235A201-26E4-5A1B-857C-89D99F2D3231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2075" y="92075"/>
            <a:ext cx="11895995" cy="6691497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21935" y="2376700"/>
            <a:ext cx="7889035" cy="839326"/>
          </a:xfrm>
        </p:spPr>
        <p:txBody>
          <a:bodyPr>
            <a:noAutofit/>
          </a:bodyPr>
          <a:lstStyle/>
          <a:p>
            <a:r>
              <a:rPr lang="da-DK" sz="4400" dirty="0">
                <a:latin typeface="+mn-lt"/>
              </a:rPr>
              <a:t>Diskoprydning</a:t>
            </a:r>
            <a:endParaRPr lang="da-DK" sz="4400" dirty="0"/>
          </a:p>
        </p:txBody>
      </p:sp>
    </p:spTree>
    <p:extLst>
      <p:ext uri="{BB962C8B-B14F-4D97-AF65-F5344CB8AC3E}">
        <p14:creationId xmlns:p14="http://schemas.microsoft.com/office/powerpoint/2010/main" val="12348321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9" dur="57567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0" fill="hold" display="0">
                  <p:stCondLst>
                    <p:cond delay="indefinite"/>
                  </p:stCondLst>
                </p:cTn>
                <p:tgtEl>
                  <p:spTgt spid="7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Overførsler">
            <a:hlinkClick r:id="" action="ppaction://media"/>
            <a:extLst>
              <a:ext uri="{FF2B5EF4-FFF2-40B4-BE49-F238E27FC236}">
                <a16:creationId xmlns:a16="http://schemas.microsoft.com/office/drawing/2014/main" id="{08325EC9-2E76-B53C-BE4D-7FF6CBFBBB08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2075" y="92075"/>
            <a:ext cx="11895995" cy="6691497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21935" y="2376700"/>
            <a:ext cx="7889035" cy="839326"/>
          </a:xfrm>
        </p:spPr>
        <p:txBody>
          <a:bodyPr>
            <a:noAutofit/>
          </a:bodyPr>
          <a:lstStyle/>
          <a:p>
            <a:r>
              <a:rPr lang="da-DK" sz="4400" dirty="0">
                <a:latin typeface="+mn-lt"/>
              </a:rPr>
              <a:t>Overførsler</a:t>
            </a:r>
            <a:endParaRPr lang="da-DK" sz="4400" dirty="0"/>
          </a:p>
        </p:txBody>
      </p:sp>
    </p:spTree>
    <p:extLst>
      <p:ext uri="{BB962C8B-B14F-4D97-AF65-F5344CB8AC3E}">
        <p14:creationId xmlns:p14="http://schemas.microsoft.com/office/powerpoint/2010/main" val="143459946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9" dur="37700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0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Lagerassistent">
            <a:hlinkClick r:id="" action="ppaction://media"/>
            <a:extLst>
              <a:ext uri="{FF2B5EF4-FFF2-40B4-BE49-F238E27FC236}">
                <a16:creationId xmlns:a16="http://schemas.microsoft.com/office/drawing/2014/main" id="{8FCF8281-234A-67ED-2686-BB4538BE165A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2075" y="92075"/>
            <a:ext cx="11905294" cy="6696728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21935" y="2376700"/>
            <a:ext cx="7889035" cy="839326"/>
          </a:xfrm>
        </p:spPr>
        <p:txBody>
          <a:bodyPr>
            <a:noAutofit/>
          </a:bodyPr>
          <a:lstStyle/>
          <a:p>
            <a:r>
              <a:rPr lang="da-DK" sz="4400" dirty="0">
                <a:latin typeface="+mn-lt"/>
              </a:rPr>
              <a:t>Lagerassistent</a:t>
            </a:r>
            <a:endParaRPr lang="da-DK" sz="4400" dirty="0"/>
          </a:p>
        </p:txBody>
      </p:sp>
    </p:spTree>
    <p:extLst>
      <p:ext uri="{BB962C8B-B14F-4D97-AF65-F5344CB8AC3E}">
        <p14:creationId xmlns:p14="http://schemas.microsoft.com/office/powerpoint/2010/main" val="164877238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9" dur="63173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0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rogrammer">
            <a:hlinkClick r:id="" action="ppaction://media"/>
            <a:extLst>
              <a:ext uri="{FF2B5EF4-FFF2-40B4-BE49-F238E27FC236}">
                <a16:creationId xmlns:a16="http://schemas.microsoft.com/office/drawing/2014/main" id="{A5AC9037-D1E3-D69F-A826-D263670E51A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2074" y="92075"/>
            <a:ext cx="11949361" cy="6721516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21935" y="2376700"/>
            <a:ext cx="7889035" cy="839326"/>
          </a:xfrm>
        </p:spPr>
        <p:txBody>
          <a:bodyPr>
            <a:noAutofit/>
          </a:bodyPr>
          <a:lstStyle/>
          <a:p>
            <a:r>
              <a:rPr lang="da-DK" sz="4400" dirty="0">
                <a:latin typeface="+mn-lt"/>
              </a:rPr>
              <a:t>Programmer</a:t>
            </a:r>
            <a:endParaRPr lang="da-DK" sz="4400" dirty="0"/>
          </a:p>
        </p:txBody>
      </p:sp>
    </p:spTree>
    <p:extLst>
      <p:ext uri="{BB962C8B-B14F-4D97-AF65-F5344CB8AC3E}">
        <p14:creationId xmlns:p14="http://schemas.microsoft.com/office/powerpoint/2010/main" val="169750746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9" dur="7664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0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rivatliv Crome">
            <a:hlinkClick r:id="" action="ppaction://media"/>
            <a:extLst>
              <a:ext uri="{FF2B5EF4-FFF2-40B4-BE49-F238E27FC236}">
                <a16:creationId xmlns:a16="http://schemas.microsoft.com/office/drawing/2014/main" id="{773DF46F-87B0-BF8C-4F33-23353261E18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93884"/>
            <a:ext cx="11858190" cy="6670232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3810" y="4014114"/>
            <a:ext cx="7889035" cy="839326"/>
          </a:xfrm>
        </p:spPr>
        <p:txBody>
          <a:bodyPr>
            <a:noAutofit/>
          </a:bodyPr>
          <a:lstStyle/>
          <a:p>
            <a:r>
              <a:rPr lang="da-DK" sz="4400" dirty="0">
                <a:latin typeface="+mn-lt"/>
              </a:rPr>
              <a:t>Privatliv </a:t>
            </a:r>
            <a:r>
              <a:rPr lang="da-DK" sz="4400" dirty="0" err="1">
                <a:latin typeface="+mn-lt"/>
              </a:rPr>
              <a:t>Crome</a:t>
            </a:r>
            <a:endParaRPr lang="da-DK" sz="4400" dirty="0"/>
          </a:p>
        </p:txBody>
      </p:sp>
    </p:spTree>
    <p:extLst>
      <p:ext uri="{BB962C8B-B14F-4D97-AF65-F5344CB8AC3E}">
        <p14:creationId xmlns:p14="http://schemas.microsoft.com/office/powerpoint/2010/main" val="181927503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3922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0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rivatliv Egde">
            <a:hlinkClick r:id="" action="ppaction://media"/>
            <a:extLst>
              <a:ext uri="{FF2B5EF4-FFF2-40B4-BE49-F238E27FC236}">
                <a16:creationId xmlns:a16="http://schemas.microsoft.com/office/drawing/2014/main" id="{D6C620E3-7CE5-3DC4-8485-7DE1777487E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2075" y="92075"/>
            <a:ext cx="11837655" cy="6658681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21935" y="2376700"/>
            <a:ext cx="7889035" cy="839326"/>
          </a:xfrm>
        </p:spPr>
        <p:txBody>
          <a:bodyPr>
            <a:noAutofit/>
          </a:bodyPr>
          <a:lstStyle/>
          <a:p>
            <a:r>
              <a:rPr lang="da-DK" sz="4400" dirty="0">
                <a:latin typeface="+mn-lt"/>
              </a:rPr>
              <a:t>Privatliv </a:t>
            </a:r>
            <a:r>
              <a:rPr lang="da-DK" sz="4400" dirty="0" err="1">
                <a:latin typeface="+mn-lt"/>
              </a:rPr>
              <a:t>Egde</a:t>
            </a:r>
            <a:endParaRPr lang="da-DK" sz="4400" dirty="0"/>
          </a:p>
        </p:txBody>
      </p:sp>
    </p:spTree>
    <p:extLst>
      <p:ext uri="{BB962C8B-B14F-4D97-AF65-F5344CB8AC3E}">
        <p14:creationId xmlns:p14="http://schemas.microsoft.com/office/powerpoint/2010/main" val="127695761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6505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0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dirty="0">
                <a:latin typeface="+mn-lt"/>
              </a:rPr>
              <a:t> </a:t>
            </a:r>
            <a:r>
              <a:rPr lang="da-DK" dirty="0">
                <a:latin typeface="Fira Sans" panose="020B0503050000020004" pitchFamily="34" charset="0"/>
              </a:rPr>
              <a:t>Årligt IT-eftersyn på alle </a:t>
            </a:r>
            <a:r>
              <a:rPr lang="da-DK" dirty="0" err="1">
                <a:latin typeface="Fira Sans" panose="020B0503050000020004" pitchFamily="34" charset="0"/>
              </a:rPr>
              <a:t>PC’er</a:t>
            </a:r>
            <a:endParaRPr lang="da-DK" dirty="0">
              <a:latin typeface="Fira Sans" panose="020B0503050000020004" pitchFamily="34" charset="0"/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75360" y="1625065"/>
            <a:ext cx="10773617" cy="4765102"/>
          </a:xfrm>
        </p:spPr>
        <p:txBody>
          <a:bodyPr>
            <a:normAutofit/>
          </a:bodyPr>
          <a:lstStyle/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Windows </a:t>
            </a:r>
            <a:r>
              <a:rPr lang="da-DK" sz="2000" b="0" i="0" u="none" strike="noStrike" kern="1200" dirty="0" err="1">
                <a:solidFill>
                  <a:srgbClr val="002060"/>
                </a:solidFill>
                <a:effectLst/>
              </a:rPr>
              <a:t>update</a:t>
            </a:r>
            <a:endParaRPr lang="da-DK" sz="2000" dirty="0">
              <a:solidFill>
                <a:srgbClr val="002060"/>
              </a:solidFill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Windows sikkerhed – Grønne checkmarks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Diskoprydning – Sletter midlertidige filer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Overførsler – inkl</a:t>
            </a:r>
            <a:r>
              <a:rPr lang="da-DK" sz="2000" dirty="0">
                <a:solidFill>
                  <a:srgbClr val="002060"/>
                </a:solidFill>
              </a:rPr>
              <a:t>. mapper </a:t>
            </a: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hvor </a:t>
            </a:r>
            <a:r>
              <a:rPr lang="da-DK" sz="2000" dirty="0">
                <a:solidFill>
                  <a:srgbClr val="002060"/>
                </a:solidFill>
              </a:rPr>
              <a:t>praksislægesystemet</a:t>
            </a: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 gennem downloads</a:t>
            </a:r>
            <a:endParaRPr lang="da-DK" sz="2000" dirty="0">
              <a:solidFill>
                <a:srgbClr val="002060"/>
              </a:solidFill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Lagerassistent aktivering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Programmer i Windows</a:t>
            </a:r>
            <a:endParaRPr lang="da-DK" sz="2000" dirty="0">
              <a:solidFill>
                <a:srgbClr val="002060"/>
              </a:solidFill>
            </a:endParaRPr>
          </a:p>
          <a:p>
            <a:pPr marL="989013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Afinstaller dem der ikke bruges</a:t>
            </a:r>
          </a:p>
          <a:p>
            <a:pPr marL="989013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Programmer i brug skal være opdaterede</a:t>
            </a: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Browserdata – cookies, historik, adgangskoder, mv.</a:t>
            </a:r>
          </a:p>
          <a:p>
            <a:pPr marL="893763"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0" i="0" u="none" strike="noStrike" kern="1200" dirty="0">
                <a:solidFill>
                  <a:srgbClr val="002060"/>
                </a:solidFill>
                <a:effectLst/>
              </a:rPr>
              <a:t>Manuel eller automatisk sletning</a:t>
            </a:r>
            <a:endParaRPr lang="da-DK" sz="2000" dirty="0">
              <a:solidFill>
                <a:srgbClr val="002060"/>
              </a:solidFill>
              <a:cs typeface="Times New Roman" panose="02020603050405020304" pitchFamily="18" charset="0"/>
            </a:endParaRPr>
          </a:p>
        </p:txBody>
      </p:sp>
      <p:pic>
        <p:nvPicPr>
          <p:cNvPr id="5" name="Billede 4" descr="Et billede, der indeholder person, computer, elektronik, indendørs&#10;&#10;Automatisk genereret beskrivelse">
            <a:extLst>
              <a:ext uri="{FF2B5EF4-FFF2-40B4-BE49-F238E27FC236}">
                <a16:creationId xmlns:a16="http://schemas.microsoft.com/office/drawing/2014/main" id="{B9C51574-2DD4-6F4C-C626-F57C2E7E039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27040" y="3702732"/>
            <a:ext cx="3060405" cy="30604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981338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 fontScale="90000"/>
          </a:bodyPr>
          <a:lstStyle/>
          <a:p>
            <a:r>
              <a:rPr lang="da-DK" sz="4000" dirty="0">
                <a:latin typeface="+mn-lt"/>
              </a:rPr>
              <a:t>Links til yderligere information</a:t>
            </a:r>
            <a:endParaRPr lang="da-DK" sz="4000" dirty="0">
              <a:latin typeface="Fira Sans" panose="020B0503050000020004" pitchFamily="34" charset="0"/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75360" y="1710125"/>
            <a:ext cx="10731087" cy="4413581"/>
          </a:xfrm>
        </p:spPr>
        <p:txBody>
          <a:bodyPr>
            <a:noAutofit/>
          </a:bodyPr>
          <a:lstStyle/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200" dirty="0">
                <a:solidFill>
                  <a:srgbClr val="002060"/>
                </a:solidFill>
                <a:cs typeface="Times New Roman" panose="02020603050405020304" pitchFamily="18" charset="0"/>
              </a:rPr>
              <a:t>PLA om personale data og GDPR: </a:t>
            </a:r>
            <a:r>
              <a:rPr lang="da-DK" sz="2200" dirty="0">
                <a:solidFill>
                  <a:srgbClr val="002060"/>
                </a:solidFill>
                <a:cs typeface="Times New Roman" panose="02020603050405020304" pitchFamily="18" charset="0"/>
                <a:hlinkClick r:id="rId3"/>
              </a:rPr>
              <a:t>https://www.pla.dk/persondata/</a:t>
            </a:r>
            <a:endParaRPr lang="da-DK" sz="2200" dirty="0">
              <a:solidFill>
                <a:srgbClr val="002060"/>
              </a:solidFill>
              <a:cs typeface="Times New Roman" panose="02020603050405020304" pitchFamily="18" charset="0"/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200" dirty="0">
                <a:solidFill>
                  <a:srgbClr val="002060"/>
                </a:solidFill>
                <a:cs typeface="Times New Roman" panose="02020603050405020304" pitchFamily="18" charset="0"/>
              </a:rPr>
              <a:t>PLO om GDPR: </a:t>
            </a:r>
            <a:r>
              <a:rPr lang="da-DK" sz="2200" dirty="0">
                <a:solidFill>
                  <a:srgbClr val="002060"/>
                </a:solidFill>
                <a:cs typeface="Times New Roman" panose="02020603050405020304" pitchFamily="18" charset="0"/>
                <a:hlinkClick r:id="rId4"/>
              </a:rPr>
              <a:t>https://laeger.dk/foreninger/plo/drift-af-praksis/gdpr-i-almen-praksis</a:t>
            </a:r>
            <a:endParaRPr lang="da-DK" sz="2200" dirty="0">
              <a:solidFill>
                <a:srgbClr val="002060"/>
              </a:solidFill>
              <a:cs typeface="Times New Roman" panose="02020603050405020304" pitchFamily="18" charset="0"/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200" dirty="0">
                <a:solidFill>
                  <a:srgbClr val="002060"/>
                </a:solidFill>
                <a:cs typeface="Times New Roman" panose="02020603050405020304" pitchFamily="18" charset="0"/>
              </a:rPr>
              <a:t>Slettefrister fra lægeforeningen: </a:t>
            </a:r>
            <a:r>
              <a:rPr lang="da-DK" sz="2200" dirty="0">
                <a:solidFill>
                  <a:srgbClr val="002060"/>
                </a:solidFill>
                <a:cs typeface="Times New Roman" panose="02020603050405020304" pitchFamily="18" charset="0"/>
                <a:hlinkClick r:id="rId5"/>
              </a:rPr>
              <a:t>https://www.laeger.dk/media/nb5b4uog/slettefrister-og-regler-om-personoplysninger-gdpr-i-almen-praksis-2023.pdf</a:t>
            </a:r>
            <a:endParaRPr lang="da-DK" sz="2200" dirty="0">
              <a:solidFill>
                <a:srgbClr val="002060"/>
              </a:solidFill>
              <a:cs typeface="Times New Roman" panose="02020603050405020304" pitchFamily="18" charset="0"/>
            </a:endParaRPr>
          </a:p>
          <a:p>
            <a:pPr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200" dirty="0">
                <a:solidFill>
                  <a:srgbClr val="002060"/>
                </a:solidFill>
                <a:cs typeface="Times New Roman" panose="02020603050405020304" pitchFamily="18" charset="0"/>
              </a:rPr>
              <a:t>Samtykke erklæring til ansatte: </a:t>
            </a:r>
            <a:r>
              <a:rPr lang="da-DK" sz="2200" dirty="0">
                <a:solidFill>
                  <a:srgbClr val="002060"/>
                </a:solidFill>
                <a:cs typeface="Times New Roman" panose="02020603050405020304" pitchFamily="18" charset="0"/>
                <a:hlinkClick r:id="rId6"/>
              </a:rPr>
              <a:t>https://www.pla.dk/persondata/samtykke_eller_ej/</a:t>
            </a:r>
            <a:endParaRPr lang="da-DK" sz="2200" dirty="0">
              <a:solidFill>
                <a:srgbClr val="002060"/>
              </a:solidFill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1393434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Billede 6" descr="Et billede, der indeholder indendørs, lys&#10;&#10;Automatisk genereret beskrivelse">
            <a:extLst>
              <a:ext uri="{FF2B5EF4-FFF2-40B4-BE49-F238E27FC236}">
                <a16:creationId xmlns:a16="http://schemas.microsoft.com/office/drawing/2014/main" id="{F1468879-3739-74A9-4B7D-4A68286BDBDC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993" r="28105" b="5306"/>
          <a:stretch/>
        </p:blipFill>
        <p:spPr>
          <a:xfrm>
            <a:off x="6797060" y="0"/>
            <a:ext cx="5394940" cy="6858001"/>
          </a:xfrm>
          <a:custGeom>
            <a:avLst/>
            <a:gdLst/>
            <a:ahLst/>
            <a:cxnLst/>
            <a:rect l="l" t="t" r="r" b="b"/>
            <a:pathLst>
              <a:path w="5394960" h="6858000">
                <a:moveTo>
                  <a:pt x="842596" y="0"/>
                </a:moveTo>
                <a:lnTo>
                  <a:pt x="5394960" y="0"/>
                </a:lnTo>
                <a:lnTo>
                  <a:pt x="5394960" y="21851"/>
                </a:lnTo>
                <a:lnTo>
                  <a:pt x="4365943" y="6858000"/>
                </a:lnTo>
                <a:lnTo>
                  <a:pt x="0" y="6858000"/>
                </a:lnTo>
                <a:lnTo>
                  <a:pt x="0" y="5666154"/>
                </a:lnTo>
                <a:close/>
              </a:path>
            </a:pathLst>
          </a:custGeom>
        </p:spPr>
      </p:pic>
      <p:pic>
        <p:nvPicPr>
          <p:cNvPr id="10" name="Billede 9" descr="Et billede, der indeholder tekst&#10;&#10;Automatisk genereret beskrivelse">
            <a:extLst>
              <a:ext uri="{FF2B5EF4-FFF2-40B4-BE49-F238E27FC236}">
                <a16:creationId xmlns:a16="http://schemas.microsoft.com/office/drawing/2014/main" id="{EB7945E0-B2B5-388B-4839-BA9A00EA3AE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3342" y="2291205"/>
            <a:ext cx="2405690" cy="3617579"/>
          </a:xfrm>
          <a:prstGeom prst="rect">
            <a:avLst/>
          </a:prstGeom>
        </p:spPr>
      </p:pic>
      <p:sp>
        <p:nvSpPr>
          <p:cNvPr id="5" name="Titel 1">
            <a:extLst>
              <a:ext uri="{FF2B5EF4-FFF2-40B4-BE49-F238E27FC236}">
                <a16:creationId xmlns:a16="http://schemas.microsoft.com/office/drawing/2014/main" id="{BC985CD9-554D-C0E8-0F4B-D25193D350A9}"/>
              </a:ext>
            </a:extLst>
          </p:cNvPr>
          <p:cNvSpPr txBox="1">
            <a:spLocks/>
          </p:cNvSpPr>
          <p:nvPr/>
        </p:nvSpPr>
        <p:spPr>
          <a:xfrm>
            <a:off x="953342" y="949216"/>
            <a:ext cx="4905375" cy="809937"/>
          </a:xfrm>
          <a:prstGeom prst="rect">
            <a:avLst/>
          </a:prstGeom>
          <a:effectLst/>
        </p:spPr>
        <p:txBody>
          <a:bodyPr vert="horz" lIns="0" tIns="192024" rIns="0" bIns="0" rtlCol="0" anchor="t" anchorCtr="0">
            <a:noAutofit/>
          </a:bodyPr>
          <a:lstStyle>
            <a:lvl1pPr algn="l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3600" b="1" i="0" kern="1200" spc="0" baseline="0">
                <a:solidFill>
                  <a:schemeClr val="accent1"/>
                </a:solidFill>
                <a:latin typeface="Fira Sans" panose="020B0503050000020004" pitchFamily="34" charset="0"/>
                <a:ea typeface="Fira Sans" panose="020B0503050000020004" pitchFamily="34" charset="0"/>
                <a:cs typeface="Fira Sans" panose="020B0503050000020004" pitchFamily="34" charset="0"/>
              </a:defRPr>
            </a:lvl1pPr>
          </a:lstStyle>
          <a:p>
            <a:r>
              <a:rPr lang="nn-NO" sz="4000" dirty="0"/>
              <a:t>Tips til IT i praksis</a:t>
            </a:r>
            <a:endParaRPr lang="da-DK" sz="4000" dirty="0"/>
          </a:p>
        </p:txBody>
      </p:sp>
      <p:pic>
        <p:nvPicPr>
          <p:cNvPr id="3" name="Billede 2" descr="Et billede, der indeholder tekst, skærmbillede, elektronik, software&#10;&#10;Automatisk genereret beskrivelse">
            <a:extLst>
              <a:ext uri="{FF2B5EF4-FFF2-40B4-BE49-F238E27FC236}">
                <a16:creationId xmlns:a16="http://schemas.microsoft.com/office/drawing/2014/main" id="{C821EE70-DE52-D951-F24F-5A2045401AC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50569" y="3572593"/>
            <a:ext cx="2716989" cy="271698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296692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8092440" cy="711200"/>
          </a:xfrm>
        </p:spPr>
        <p:txBody>
          <a:bodyPr>
            <a:noAutofit/>
          </a:bodyPr>
          <a:lstStyle/>
          <a:p>
            <a:r>
              <a:rPr lang="nn-NO" sz="4000" dirty="0"/>
              <a:t>Informationssøgning via browser</a:t>
            </a:r>
            <a:endParaRPr lang="da-DK" sz="4000" dirty="0">
              <a:latin typeface="Verdana" panose="020B0604030504040204" pitchFamily="34" charset="0"/>
              <a:ea typeface="Verdana" panose="020B0604030504040204" pitchFamily="34" charset="0"/>
            </a:endParaRPr>
          </a:p>
        </p:txBody>
      </p:sp>
      <p:sp>
        <p:nvSpPr>
          <p:cNvPr id="6" name="Pladsholder til indhold 2">
            <a:extLst>
              <a:ext uri="{FF2B5EF4-FFF2-40B4-BE49-F238E27FC236}">
                <a16:creationId xmlns:a16="http://schemas.microsoft.com/office/drawing/2014/main" id="{D19F15D2-D0DA-3342-AD1C-97A4429C6AF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75360" y="2125169"/>
            <a:ext cx="10044484" cy="1810728"/>
          </a:xfrm>
        </p:spPr>
        <p:txBody>
          <a:bodyPr numCol="1">
            <a:noAutofit/>
          </a:bodyPr>
          <a:lstStyle/>
          <a:p>
            <a:pPr marL="360363" lvl="1" indent="-360363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Informationssøgning på internettet er en grundlæggende del af vores hverdag</a:t>
            </a:r>
          </a:p>
          <a:p>
            <a:pPr marL="360363" lvl="1" indent="-360363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Favoritlinje og startsiden er hurtige genveje til de mest brugte hjemmesider</a:t>
            </a:r>
          </a:p>
        </p:txBody>
      </p:sp>
      <p:pic>
        <p:nvPicPr>
          <p:cNvPr id="8" name="Billede 7">
            <a:extLst>
              <a:ext uri="{FF2B5EF4-FFF2-40B4-BE49-F238E27FC236}">
                <a16:creationId xmlns:a16="http://schemas.microsoft.com/office/drawing/2014/main" id="{6CDCCA58-D01A-929C-4BCB-76EF7A0AAB0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2151" b="90323" l="2577" r="93299">
                        <a14:foregroundMark x1="58763" y1="8065" x2="58763" y2="8065"/>
                        <a14:foregroundMark x1="47938" y1="8602" x2="47938" y2="8602"/>
                        <a14:foregroundMark x1="48969" y1="13978" x2="48969" y2="13978"/>
                        <a14:foregroundMark x1="38660" y1="7527" x2="38660" y2="7527"/>
                        <a14:foregroundMark x1="46392" y1="2688" x2="46392" y2="2688"/>
                        <a14:foregroundMark x1="90206" y1="37097" x2="90206" y2="37097"/>
                        <a14:foregroundMark x1="87629" y1="19892" x2="87629" y2="19892"/>
                        <a14:foregroundMark x1="93814" y1="45699" x2="93814" y2="45699"/>
                        <a14:foregroundMark x1="86082" y1="18817" x2="86082" y2="18817"/>
                        <a14:foregroundMark x1="59278" y1="84946" x2="59278" y2="84946"/>
                        <a14:foregroundMark x1="43299" y1="90860" x2="43299" y2="90860"/>
                        <a14:foregroundMark x1="34536" y1="86022" x2="34536" y2="86022"/>
                        <a14:foregroundMark x1="47938" y1="86022" x2="47938" y2="86022"/>
                        <a14:foregroundMark x1="4639" y1="52688" x2="4639" y2="52688"/>
                        <a14:foregroundMark x1="2577" y1="41398" x2="2577" y2="41398"/>
                        <a14:foregroundMark x1="3093" y1="40860" x2="3093" y2="40860"/>
                        <a14:backgroundMark x1="2062" y1="42473" x2="2062" y2="42473"/>
                        <a14:backgroundMark x1="2062" y1="40860" x2="2062" y2="40860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53369" y="4193013"/>
            <a:ext cx="1732307" cy="1660872"/>
          </a:xfrm>
          <a:prstGeom prst="rect">
            <a:avLst/>
          </a:prstGeom>
        </p:spPr>
      </p:pic>
      <p:pic>
        <p:nvPicPr>
          <p:cNvPr id="14" name="Billede 13" descr="Et billede, der indeholder cirkel, Farverigt, Grafik&#10;&#10;Automatisk genereret beskrivelse">
            <a:extLst>
              <a:ext uri="{FF2B5EF4-FFF2-40B4-BE49-F238E27FC236}">
                <a16:creationId xmlns:a16="http://schemas.microsoft.com/office/drawing/2014/main" id="{507FBE96-FABF-D3A1-4103-B6AB8B57E81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4000" b="96000" l="1778" r="96889">
                        <a14:foregroundMark x1="72000" y1="48000" x2="72000" y2="48000"/>
                        <a14:foregroundMark x1="50667" y1="48000" x2="50667" y2="48000"/>
                        <a14:foregroundMark x1="76000" y1="53778" x2="76000" y2="53778"/>
                        <a14:foregroundMark x1="69778" y1="54222" x2="69778" y2="54222"/>
                        <a14:foregroundMark x1="28889" y1="19556" x2="81333" y2="68000"/>
                        <a14:foregroundMark x1="28000" y1="28444" x2="60889" y2="76444"/>
                        <a14:foregroundMark x1="68000" y1="24444" x2="61333" y2="64000"/>
                        <a14:foregroundMark x1="72000" y1="40000" x2="72000" y2="69778"/>
                        <a14:foregroundMark x1="72000" y1="69778" x2="72000" y2="69778"/>
                        <a14:foregroundMark x1="75111" y1="66667" x2="62222" y2="26222"/>
                        <a14:foregroundMark x1="62222" y1="26222" x2="61333" y2="26222"/>
                        <a14:foregroundMark x1="55111" y1="23111" x2="72000" y2="72444"/>
                        <a14:foregroundMark x1="34667" y1="20000" x2="67556" y2="66222"/>
                        <a14:foregroundMark x1="47111" y1="25778" x2="59111" y2="46222"/>
                        <a14:foregroundMark x1="43556" y1="34222" x2="22667" y2="51556"/>
                        <a14:foregroundMark x1="22667" y1="51556" x2="51111" y2="71111"/>
                        <a14:foregroundMark x1="51111" y1="71111" x2="58222" y2="69333"/>
                        <a14:foregroundMark x1="76000" y1="66667" x2="46667" y2="71556"/>
                        <a14:foregroundMark x1="46667" y1="71556" x2="30222" y2="59556"/>
                        <a14:foregroundMark x1="93778" y1="46667" x2="93778" y2="46667"/>
                        <a14:foregroundMark x1="47556" y1="4444" x2="47556" y2="4444"/>
                        <a14:foregroundMark x1="7111" y1="40889" x2="7111" y2="40889"/>
                        <a14:foregroundMark x1="46667" y1="92444" x2="46667" y2="92444"/>
                        <a14:foregroundMark x1="50667" y1="96000" x2="50667" y2="96000"/>
                        <a14:foregroundMark x1="2222" y1="48889" x2="2222" y2="48889"/>
                        <a14:foregroundMark x1="57333" y1="25778" x2="15556" y2="49333"/>
                        <a14:foregroundMark x1="15556" y1="49333" x2="29778" y2="56000"/>
                        <a14:foregroundMark x1="40444" y1="22667" x2="25333" y2="53333"/>
                        <a14:foregroundMark x1="25333" y1="53333" x2="28444" y2="50667"/>
                        <a14:foregroundMark x1="96889" y1="49333" x2="96889" y2="49333"/>
                        <a14:backgroundMark x1="1778" y1="49333" x2="1778" y2="49333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9317" y="3562349"/>
            <a:ext cx="1568206" cy="1568206"/>
          </a:xfrm>
          <a:prstGeom prst="rect">
            <a:avLst/>
          </a:prstGeom>
        </p:spPr>
      </p:pic>
      <p:pic>
        <p:nvPicPr>
          <p:cNvPr id="16" name="Billede 15" descr="Et billede, der indeholder Grafik, cirkel, grafisk design, Farverigt&#10;&#10;Automatisk genereret beskrivelse">
            <a:extLst>
              <a:ext uri="{FF2B5EF4-FFF2-40B4-BE49-F238E27FC236}">
                <a16:creationId xmlns:a16="http://schemas.microsoft.com/office/drawing/2014/main" id="{BFF2B5DB-D620-25EF-F062-7BB9235D918E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backgroundRemoval t="4000" b="96889" l="6667" r="96000">
                        <a14:foregroundMark x1="7111" y1="43111" x2="7111" y2="56444"/>
                        <a14:foregroundMark x1="38222" y1="9778" x2="53778" y2="10222"/>
                        <a14:foregroundMark x1="46222" y1="4000" x2="46222" y2="4000"/>
                        <a14:foregroundMark x1="91556" y1="40889" x2="91556" y2="40889"/>
                        <a14:foregroundMark x1="96000" y1="43111" x2="96000" y2="43111"/>
                        <a14:foregroundMark x1="50222" y1="96889" x2="50222" y2="96889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51150" y="4486274"/>
            <a:ext cx="1568205" cy="1568205"/>
          </a:xfrm>
          <a:prstGeom prst="rect">
            <a:avLst/>
          </a:prstGeom>
        </p:spPr>
      </p:pic>
      <p:pic>
        <p:nvPicPr>
          <p:cNvPr id="20" name="Billede 19" descr="Et billede, der indeholder cirkel, ur, logo, symbol&#10;&#10;Automatisk genereret beskrivelse">
            <a:extLst>
              <a:ext uri="{FF2B5EF4-FFF2-40B4-BE49-F238E27FC236}">
                <a16:creationId xmlns:a16="http://schemas.microsoft.com/office/drawing/2014/main" id="{FE10586C-ACEF-0123-60C0-6CCA90E7CFBB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BEBA8EAE-BF5A-486C-A8C5-ECC9F3942E4B}">
                <a14:imgProps xmlns:a14="http://schemas.microsoft.com/office/drawing/2010/main">
                  <a14:imgLayer r:embed="rId10">
                    <a14:imgEffect>
                      <a14:backgroundRemoval t="8889" b="92000" l="8889" r="90667">
                        <a14:foregroundMark x1="40000" y1="56000" x2="54222" y2="65333"/>
                        <a14:foregroundMark x1="46667" y1="51556" x2="51556" y2="53778"/>
                        <a14:foregroundMark x1="8889" y1="44889" x2="8889" y2="44889"/>
                        <a14:foregroundMark x1="51556" y1="9333" x2="51556" y2="9333"/>
                        <a14:foregroundMark x1="90667" y1="51556" x2="90667" y2="51556"/>
                        <a14:foregroundMark x1="51556" y1="92000" x2="51556" y2="92000"/>
                        <a14:foregroundMark x1="39556" y1="63556" x2="39556" y2="63556"/>
                        <a14:foregroundMark x1="36444" y1="63556" x2="36444" y2="63556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25233" y="365198"/>
            <a:ext cx="1494123" cy="14941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39388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4F3E3EB-CB80-5E4C-42CF-2FC9B5DC26E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D9DE9F26-111B-8869-FC3F-9721E1A111A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sz="4000" dirty="0">
                <a:latin typeface="Verdana" panose="020B0604030504040204" pitchFamily="34" charset="0"/>
                <a:ea typeface="Verdana" panose="020B0604030504040204" pitchFamily="34" charset="0"/>
              </a:rPr>
              <a:t>Nyttige links</a:t>
            </a:r>
          </a:p>
        </p:txBody>
      </p:sp>
      <p:sp>
        <p:nvSpPr>
          <p:cNvPr id="6" name="Pladsholder til indhold 2">
            <a:extLst>
              <a:ext uri="{FF2B5EF4-FFF2-40B4-BE49-F238E27FC236}">
                <a16:creationId xmlns:a16="http://schemas.microsoft.com/office/drawing/2014/main" id="{F620BC4D-A743-E2BA-F1EB-EB432B43878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7281" y="1771651"/>
            <a:ext cx="3405146" cy="4113760"/>
          </a:xfrm>
        </p:spPr>
        <p:txBody>
          <a:bodyPr numCol="1">
            <a:noAutofit/>
          </a:bodyPr>
          <a:lstStyle/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Lægehåndbogen.dk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Pro.medicin.dk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Sundhed.dk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Forløbsbeskrivelser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UTH rapportering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CVI kontaktoplysninger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Praksisdeklarationen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Sundhedsjournalen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</a:t>
            </a:r>
            <a:r>
              <a:rPr lang="da-DK" sz="2000" dirty="0" err="1">
                <a:ea typeface="Verdana" panose="020B0604030504040204" pitchFamily="34" charset="0"/>
              </a:rPr>
              <a:t>Softportalen</a:t>
            </a:r>
            <a:endParaRPr lang="da-DK" sz="2000" dirty="0">
              <a:ea typeface="Verdana" panose="020B0604030504040204" pitchFamily="34" charset="0"/>
            </a:endParaRP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Find behandler</a:t>
            </a:r>
          </a:p>
        </p:txBody>
      </p:sp>
      <p:sp>
        <p:nvSpPr>
          <p:cNvPr id="4" name="Pladsholder til indhold 2">
            <a:extLst>
              <a:ext uri="{FF2B5EF4-FFF2-40B4-BE49-F238E27FC236}">
                <a16:creationId xmlns:a16="http://schemas.microsoft.com/office/drawing/2014/main" id="{C689A027-5653-AA8F-397F-F12D152B757F}"/>
              </a:ext>
            </a:extLst>
          </p:cNvPr>
          <p:cNvSpPr txBox="1">
            <a:spLocks/>
          </p:cNvSpPr>
          <p:nvPr/>
        </p:nvSpPr>
        <p:spPr>
          <a:xfrm>
            <a:off x="4671391" y="1771652"/>
            <a:ext cx="7096539" cy="4113758"/>
          </a:xfrm>
          <a:prstGeom prst="rect">
            <a:avLst/>
          </a:prstGeom>
        </p:spPr>
        <p:txBody>
          <a:bodyPr vert="horz" lIns="0" tIns="0" rIns="0" bIns="0" numCol="1" rtlCol="0">
            <a:no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3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Afregningsportal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Basislisten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Kursus- og mødekalenderen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Positivlisten – Rekvirering af lægemidler til almen praksis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Lokalaftaler (§ 2) PLO-H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Interaktionsdatabasen.dk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Børnevaccinationsprogrammet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National Rekommandationsliste (IRF)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Fonden for almen praksis – refusionsansøgning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ea typeface="Verdana" panose="020B0604030504040204" pitchFamily="34" charset="0"/>
              </a:rPr>
              <a:t> Zygotebody.com</a:t>
            </a:r>
          </a:p>
        </p:txBody>
      </p:sp>
    </p:spTree>
    <p:extLst>
      <p:ext uri="{BB962C8B-B14F-4D97-AF65-F5344CB8AC3E}">
        <p14:creationId xmlns:p14="http://schemas.microsoft.com/office/powerpoint/2010/main" val="298459927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9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6" dur="5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9" dur="5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" presetID="19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1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2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3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4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9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6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7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8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9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19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21" dur="5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22" dur="5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23" dur="5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4" dur="5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nn-NO" sz="4000" dirty="0">
                <a:solidFill>
                  <a:schemeClr val="accent2"/>
                </a:solidFill>
              </a:rPr>
              <a:t>Tips og tricks til IT i praksis</a:t>
            </a:r>
            <a:endParaRPr lang="da-DK" sz="4000" dirty="0">
              <a:solidFill>
                <a:schemeClr val="accent2"/>
              </a:solidFill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6613" y="2307265"/>
            <a:ext cx="9272753" cy="3285355"/>
          </a:xfrm>
        </p:spPr>
        <p:txBody>
          <a:bodyPr>
            <a:normAutofit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sz="2000" dirty="0"/>
          </a:p>
        </p:txBody>
      </p:sp>
      <p:sp>
        <p:nvSpPr>
          <p:cNvPr id="4" name="Pladsholder til sidefod 3">
            <a:extLst>
              <a:ext uri="{FF2B5EF4-FFF2-40B4-BE49-F238E27FC236}">
                <a16:creationId xmlns:a16="http://schemas.microsoft.com/office/drawing/2014/main" id="{E8866AA5-43E2-4AEE-BECE-311B0DDF75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457200" rtl="0" eaLnBrk="1" latinLnBrk="0" hangingPunct="1">
              <a:defRPr sz="9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a-DK"/>
              <a:t>Praksisbesøg 22.03.2023</a:t>
            </a:r>
            <a:endParaRPr lang="da-DK" dirty="0"/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da-DK" sz="3200" dirty="0"/>
              <a:t>Frasen</a:t>
            </a:r>
            <a:endParaRPr lang="da-DK" sz="2400" dirty="0"/>
          </a:p>
        </p:txBody>
      </p:sp>
      <p:pic>
        <p:nvPicPr>
          <p:cNvPr id="6" name="Pladsholder til indhold 6">
            <a:extLst>
              <a:ext uri="{FF2B5EF4-FFF2-40B4-BE49-F238E27FC236}">
                <a16:creationId xmlns:a16="http://schemas.microsoft.com/office/drawing/2014/main" id="{9BD4F92C-47D3-92D2-F1BB-39A14DBD8B4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44"/>
          <a:stretch/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  <p:sp>
        <p:nvSpPr>
          <p:cNvPr id="7" name="Rektangel 6">
            <a:extLst>
              <a:ext uri="{FF2B5EF4-FFF2-40B4-BE49-F238E27FC236}">
                <a16:creationId xmlns:a16="http://schemas.microsoft.com/office/drawing/2014/main" id="{B28E9683-D096-9498-8EF1-D9EBD1D28E21}"/>
              </a:ext>
            </a:extLst>
          </p:cNvPr>
          <p:cNvSpPr/>
          <p:nvPr/>
        </p:nvSpPr>
        <p:spPr>
          <a:xfrm>
            <a:off x="113016" y="414338"/>
            <a:ext cx="11609797" cy="276226"/>
          </a:xfrm>
          <a:prstGeom prst="rect">
            <a:avLst/>
          </a:prstGeom>
          <a:solidFill>
            <a:srgbClr val="FF0000">
              <a:alpha val="30000"/>
            </a:srgbClr>
          </a:solidFill>
          <a:ln>
            <a:noFill/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5743959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388187" y="886420"/>
            <a:ext cx="3787207" cy="1165786"/>
          </a:xfrm>
        </p:spPr>
        <p:txBody>
          <a:bodyPr/>
          <a:lstStyle/>
          <a:p>
            <a:r>
              <a:rPr lang="da-DK" sz="3200" dirty="0"/>
              <a:t>Region H’s praksisinformation</a:t>
            </a:r>
          </a:p>
        </p:txBody>
      </p:sp>
      <p:pic>
        <p:nvPicPr>
          <p:cNvPr id="9" name="Billed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06804" y="2052206"/>
            <a:ext cx="2749971" cy="412496"/>
          </a:xfrm>
          <a:prstGeom prst="rect">
            <a:avLst/>
          </a:prstGeom>
        </p:spPr>
      </p:pic>
      <p:sp>
        <p:nvSpPr>
          <p:cNvPr id="2" name="Pladsholder til indhold 2">
            <a:extLst>
              <a:ext uri="{FF2B5EF4-FFF2-40B4-BE49-F238E27FC236}">
                <a16:creationId xmlns:a16="http://schemas.microsoft.com/office/drawing/2014/main" id="{EB84ED51-CD70-6894-04A7-07D5DB011C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6440" y="4930541"/>
            <a:ext cx="3888954" cy="1165786"/>
          </a:xfrm>
        </p:spPr>
        <p:txBody>
          <a:bodyPr>
            <a:noAutofit/>
          </a:bodyPr>
          <a:lstStyle/>
          <a:p>
            <a:pPr marL="0" indent="0"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1600" dirty="0">
                <a:solidFill>
                  <a:srgbClr val="002060"/>
                </a:solidFill>
                <a:ea typeface="Verdana" panose="020B0604030504040204" pitchFamily="34" charset="0"/>
              </a:rPr>
              <a:t>https://www.sundhed.dk/sundhedsfaglig/information-til-praksis/hovedstaden/almen-praksis/#</a:t>
            </a:r>
          </a:p>
        </p:txBody>
      </p:sp>
      <p:pic>
        <p:nvPicPr>
          <p:cNvPr id="11" name="Billede 10">
            <a:extLst>
              <a:ext uri="{FF2B5EF4-FFF2-40B4-BE49-F238E27FC236}">
                <a16:creationId xmlns:a16="http://schemas.microsoft.com/office/drawing/2014/main" id="{26E38148-C119-C60B-6567-485E7CB9C3B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42305" y="80495"/>
            <a:ext cx="7849695" cy="66970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27452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388187" y="886420"/>
            <a:ext cx="3787207" cy="1165786"/>
          </a:xfrm>
        </p:spPr>
        <p:txBody>
          <a:bodyPr/>
          <a:lstStyle/>
          <a:p>
            <a:r>
              <a:rPr lang="da-DK" sz="3200" dirty="0"/>
              <a:t>Region H’s praksisinformation</a:t>
            </a:r>
          </a:p>
        </p:txBody>
      </p:sp>
      <p:pic>
        <p:nvPicPr>
          <p:cNvPr id="9" name="Billed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9477" y="2121983"/>
            <a:ext cx="2749971" cy="412496"/>
          </a:xfrm>
          <a:prstGeom prst="rect">
            <a:avLst/>
          </a:prstGeom>
        </p:spPr>
      </p:pic>
      <p:pic>
        <p:nvPicPr>
          <p:cNvPr id="4" name="Billede 3">
            <a:extLst>
              <a:ext uri="{FF2B5EF4-FFF2-40B4-BE49-F238E27FC236}">
                <a16:creationId xmlns:a16="http://schemas.microsoft.com/office/drawing/2014/main" id="{178A6F21-D44C-6EAD-E44E-99E67457342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08989" y="81758"/>
            <a:ext cx="7783011" cy="6677957"/>
          </a:xfrm>
          <a:prstGeom prst="rect">
            <a:avLst/>
          </a:prstGeom>
        </p:spPr>
      </p:pic>
      <p:sp>
        <p:nvSpPr>
          <p:cNvPr id="7" name="Rektangel 6">
            <a:extLst>
              <a:ext uri="{FF2B5EF4-FFF2-40B4-BE49-F238E27FC236}">
                <a16:creationId xmlns:a16="http://schemas.microsoft.com/office/drawing/2014/main" id="{29864A9D-4D15-77A7-EDA6-BC2F061DD974}"/>
              </a:ext>
            </a:extLst>
          </p:cNvPr>
          <p:cNvSpPr/>
          <p:nvPr/>
        </p:nvSpPr>
        <p:spPr>
          <a:xfrm>
            <a:off x="4408989" y="1674564"/>
            <a:ext cx="2068929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55392BDC-16D6-CBFA-949C-4D2B09733DDB}"/>
              </a:ext>
            </a:extLst>
          </p:cNvPr>
          <p:cNvSpPr/>
          <p:nvPr/>
        </p:nvSpPr>
        <p:spPr>
          <a:xfrm>
            <a:off x="6477918" y="2642212"/>
            <a:ext cx="2181340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sp>
        <p:nvSpPr>
          <p:cNvPr id="16" name="Pladsholder til indhold 2">
            <a:extLst>
              <a:ext uri="{FF2B5EF4-FFF2-40B4-BE49-F238E27FC236}">
                <a16:creationId xmlns:a16="http://schemas.microsoft.com/office/drawing/2014/main" id="{F28CE476-FED4-432C-FE6B-B9780BB8F483}"/>
              </a:ext>
            </a:extLst>
          </p:cNvPr>
          <p:cNvSpPr txBox="1">
            <a:spLocks/>
          </p:cNvSpPr>
          <p:nvPr/>
        </p:nvSpPr>
        <p:spPr>
          <a:xfrm>
            <a:off x="388187" y="3054708"/>
            <a:ext cx="3326149" cy="509207"/>
          </a:xfrm>
          <a:prstGeom prst="rect">
            <a:avLst/>
          </a:prstGeo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 vert="horz" lIns="0" tIns="0" rIns="0" bIns="0" rtlCol="0">
            <a:no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4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2800" dirty="0">
                <a:latin typeface="Trebuchet MS" panose="020B0603020202020204" pitchFamily="34" charset="0"/>
                <a:cs typeface="Times New Roman" panose="02020603050405020304" pitchFamily="18" charset="0"/>
              </a:rPr>
              <a:t>Specialist rådgivning</a:t>
            </a:r>
          </a:p>
        </p:txBody>
      </p:sp>
      <p:sp>
        <p:nvSpPr>
          <p:cNvPr id="21" name="Pladsholder til indhold 2">
            <a:extLst>
              <a:ext uri="{FF2B5EF4-FFF2-40B4-BE49-F238E27FC236}">
                <a16:creationId xmlns:a16="http://schemas.microsoft.com/office/drawing/2014/main" id="{50181788-8EB5-D02D-31C2-D78F09AEC1AB}"/>
              </a:ext>
            </a:extLst>
          </p:cNvPr>
          <p:cNvSpPr txBox="1">
            <a:spLocks/>
          </p:cNvSpPr>
          <p:nvPr/>
        </p:nvSpPr>
        <p:spPr>
          <a:xfrm>
            <a:off x="388187" y="3818439"/>
            <a:ext cx="5804453" cy="2277470"/>
          </a:xfrm>
          <a:prstGeom prst="rect">
            <a:avLst/>
          </a:prstGeo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 vert="horz" lIns="0" tIns="0" rIns="0" bIns="0" rtlCol="0">
            <a:normAutofit fontScale="77500" lnSpcReduction="20000"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4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3000" dirty="0">
                <a:latin typeface="Trebuchet MS" panose="020B0603020202020204" pitchFamily="34" charset="0"/>
                <a:cs typeface="Times New Roman" panose="02020603050405020304" pitchFamily="18" charset="0"/>
              </a:rPr>
              <a:t>Korrespondancemeddelelse til regionens afdelinger mhp. råd fra specialist som alternativ til tlf. bagvagt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Tx/>
              <a:buNone/>
            </a:pPr>
            <a:endParaRPr lang="da-DK" sz="3000" dirty="0">
              <a:latin typeface="Trebuchet MS" panose="020B0603020202020204" pitchFamily="34" charset="0"/>
              <a:cs typeface="Times New Roman" panose="02020603050405020304" pitchFamily="18" charset="0"/>
            </a:endParaRPr>
          </a:p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Tx/>
              <a:buNone/>
            </a:pPr>
            <a:r>
              <a:rPr lang="da-DK" sz="3000" dirty="0">
                <a:latin typeface="Trebuchet MS" panose="020B0603020202020204" pitchFamily="34" charset="0"/>
                <a:cs typeface="Times New Roman" panose="02020603050405020304" pitchFamily="18" charset="0"/>
              </a:rPr>
              <a:t>Datakonsulenterne eller Systemhuse kan hjælpe med opsætning af favoritter</a:t>
            </a:r>
          </a:p>
        </p:txBody>
      </p:sp>
    </p:spTree>
    <p:extLst>
      <p:ext uri="{BB962C8B-B14F-4D97-AF65-F5344CB8AC3E}">
        <p14:creationId xmlns:p14="http://schemas.microsoft.com/office/powerpoint/2010/main" val="371135289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388187" y="886420"/>
            <a:ext cx="3787207" cy="1165786"/>
          </a:xfrm>
        </p:spPr>
        <p:txBody>
          <a:bodyPr/>
          <a:lstStyle/>
          <a:p>
            <a:r>
              <a:rPr lang="da-DK" sz="3200" dirty="0"/>
              <a:t>Region H’s praksisinformation</a:t>
            </a:r>
          </a:p>
        </p:txBody>
      </p:sp>
      <p:pic>
        <p:nvPicPr>
          <p:cNvPr id="9" name="Billed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9477" y="2121983"/>
            <a:ext cx="2749971" cy="412496"/>
          </a:xfrm>
          <a:prstGeom prst="rect">
            <a:avLst/>
          </a:prstGeom>
        </p:spPr>
      </p:pic>
      <p:sp>
        <p:nvSpPr>
          <p:cNvPr id="2" name="Pladsholder til indhold 2">
            <a:extLst>
              <a:ext uri="{FF2B5EF4-FFF2-40B4-BE49-F238E27FC236}">
                <a16:creationId xmlns:a16="http://schemas.microsoft.com/office/drawing/2014/main" id="{16E9D816-3E15-4DE8-BBBB-CD8CC6EAA1D6}"/>
              </a:ext>
            </a:extLst>
          </p:cNvPr>
          <p:cNvSpPr txBox="1">
            <a:spLocks/>
          </p:cNvSpPr>
          <p:nvPr/>
        </p:nvSpPr>
        <p:spPr>
          <a:xfrm>
            <a:off x="559477" y="2988039"/>
            <a:ext cx="3038061" cy="1060061"/>
          </a:xfrm>
          <a:prstGeom prst="rect">
            <a:avLst/>
          </a:prstGeo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 vert="horz" lIns="0" tIns="0" rIns="0" bIns="0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3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2800" dirty="0">
                <a:latin typeface="Trebuchet MS" panose="020B0603020202020204" pitchFamily="34" charset="0"/>
                <a:cs typeface="Times New Roman" panose="02020603050405020304" pitchFamily="18" charset="0"/>
              </a:rPr>
              <a:t>Konsulent hjælp til praksis </a:t>
            </a:r>
          </a:p>
        </p:txBody>
      </p:sp>
      <p:pic>
        <p:nvPicPr>
          <p:cNvPr id="6" name="Billede 5">
            <a:extLst>
              <a:ext uri="{FF2B5EF4-FFF2-40B4-BE49-F238E27FC236}">
                <a16:creationId xmlns:a16="http://schemas.microsoft.com/office/drawing/2014/main" id="{AAD07676-1DCD-DA5B-304F-C7A3FCFB551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08989" y="80495"/>
            <a:ext cx="7783011" cy="6697010"/>
          </a:xfrm>
          <a:prstGeom prst="rect">
            <a:avLst/>
          </a:prstGeom>
        </p:spPr>
      </p:pic>
      <p:pic>
        <p:nvPicPr>
          <p:cNvPr id="11" name="Billede 10">
            <a:extLst>
              <a:ext uri="{FF2B5EF4-FFF2-40B4-BE49-F238E27FC236}">
                <a16:creationId xmlns:a16="http://schemas.microsoft.com/office/drawing/2014/main" id="{A69F8FB4-D636-D55A-8F16-E598FF603EF2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r="73053"/>
          <a:stretch/>
        </p:blipFill>
        <p:spPr>
          <a:xfrm>
            <a:off x="306352" y="4805795"/>
            <a:ext cx="3003096" cy="847725"/>
          </a:xfrm>
          <a:prstGeom prst="rect">
            <a:avLst/>
          </a:prstGeom>
        </p:spPr>
      </p:pic>
      <p:pic>
        <p:nvPicPr>
          <p:cNvPr id="12" name="Billede 11">
            <a:extLst>
              <a:ext uri="{FF2B5EF4-FFF2-40B4-BE49-F238E27FC236}">
                <a16:creationId xmlns:a16="http://schemas.microsoft.com/office/drawing/2014/main" id="{B70B7076-4635-FA59-67DF-F61A1748430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309447" y="4805795"/>
            <a:ext cx="2862469" cy="847724"/>
          </a:xfrm>
          <a:prstGeom prst="rect">
            <a:avLst/>
          </a:prstGeom>
        </p:spPr>
      </p:pic>
      <p:sp>
        <p:nvSpPr>
          <p:cNvPr id="13" name="Tekstfelt 12">
            <a:extLst>
              <a:ext uri="{FF2B5EF4-FFF2-40B4-BE49-F238E27FC236}">
                <a16:creationId xmlns:a16="http://schemas.microsoft.com/office/drawing/2014/main" id="{8B3C6854-5DE8-CF50-F670-FD0ABA40DB6B}"/>
              </a:ext>
            </a:extLst>
          </p:cNvPr>
          <p:cNvSpPr txBox="1"/>
          <p:nvPr/>
        </p:nvSpPr>
        <p:spPr>
          <a:xfrm>
            <a:off x="2270717" y="4999903"/>
            <a:ext cx="4291974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da-DK" sz="2000" dirty="0">
                <a:solidFill>
                  <a:schemeClr val="bg2"/>
                </a:solidFill>
                <a:latin typeface="Trebuchet MS" panose="020B0603020202020204" pitchFamily="34" charset="0"/>
                <a:cs typeface="Times New Roman" panose="02020603050405020304" pitchFamily="18" charset="0"/>
              </a:rPr>
              <a:t>Kollegial hjælp til livet i praksis</a:t>
            </a:r>
            <a:endParaRPr lang="da-DK" sz="2000" dirty="0">
              <a:solidFill>
                <a:schemeClr val="bg2"/>
              </a:solidFill>
            </a:endParaRPr>
          </a:p>
        </p:txBody>
      </p:sp>
      <p:sp>
        <p:nvSpPr>
          <p:cNvPr id="14" name="Pladsholder til indhold 2">
            <a:extLst>
              <a:ext uri="{FF2B5EF4-FFF2-40B4-BE49-F238E27FC236}">
                <a16:creationId xmlns:a16="http://schemas.microsoft.com/office/drawing/2014/main" id="{2A4622C9-4B6A-FE10-D65B-C809C92ECCC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430985" y="3767813"/>
            <a:ext cx="5501946" cy="2864290"/>
          </a:xfr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>
            <a:normAutofit fontScale="92500" lnSpcReduction="20000"/>
          </a:bodyPr>
          <a:lstStyle/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3000" dirty="0">
                <a:latin typeface="Trebuchet MS" panose="020B0603020202020204" pitchFamily="34" charset="0"/>
                <a:cs typeface="Times New Roman" panose="02020603050405020304" pitchFamily="18" charset="0"/>
              </a:rPr>
              <a:t>   KAP-H’s teams: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latin typeface="Trebuchet MS" panose="020B0603020202020204" pitchFamily="34" charset="0"/>
                <a:cs typeface="Times New Roman" panose="02020603050405020304" pitchFamily="18" charset="0"/>
              </a:rPr>
              <a:t>    Efteruddannelsesvejledere (DGE)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latin typeface="Trebuchet MS" panose="020B0603020202020204" pitchFamily="34" charset="0"/>
                <a:cs typeface="Times New Roman" panose="02020603050405020304" pitchFamily="18" charset="0"/>
              </a:rPr>
              <a:t>    Hospitals- og psykiatrisamarbejde (PKO)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latin typeface="Trebuchet MS" panose="020B0603020202020204" pitchFamily="34" charset="0"/>
                <a:cs typeface="Times New Roman" panose="02020603050405020304" pitchFamily="18" charset="0"/>
              </a:rPr>
              <a:t>    Medicin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latin typeface="Trebuchet MS" panose="020B0603020202020204" pitchFamily="34" charset="0"/>
                <a:cs typeface="Times New Roman" panose="02020603050405020304" pitchFamily="18" charset="0"/>
              </a:rPr>
              <a:t>    Organisering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latin typeface="Trebuchet MS" panose="020B0603020202020204" pitchFamily="34" charset="0"/>
                <a:cs typeface="Times New Roman" panose="02020603050405020304" pitchFamily="18" charset="0"/>
              </a:rPr>
              <a:t>    Store Praksisdag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latin typeface="Trebuchet MS" panose="020B0603020202020204" pitchFamily="34" charset="0"/>
                <a:cs typeface="Times New Roman" panose="02020603050405020304" pitchFamily="18" charset="0"/>
              </a:rPr>
              <a:t>    Faglig redaktør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latin typeface="Trebuchet MS" panose="020B0603020202020204" pitchFamily="34" charset="0"/>
                <a:cs typeface="Times New Roman" panose="02020603050405020304" pitchFamily="18" charset="0"/>
              </a:rPr>
              <a:t>    Patientsikkerhed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latin typeface="Trebuchet MS" panose="020B0603020202020204" pitchFamily="34" charset="0"/>
                <a:cs typeface="Times New Roman" panose="02020603050405020304" pitchFamily="18" charset="0"/>
              </a:rPr>
              <a:t>    IT</a:t>
            </a: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230DB26E-A71B-9647-C8B8-32A61935F454}"/>
              </a:ext>
            </a:extLst>
          </p:cNvPr>
          <p:cNvSpPr/>
          <p:nvPr/>
        </p:nvSpPr>
        <p:spPr>
          <a:xfrm>
            <a:off x="6446800" y="2140443"/>
            <a:ext cx="2181340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sp>
        <p:nvSpPr>
          <p:cNvPr id="18" name="Rektangel 17">
            <a:extLst>
              <a:ext uri="{FF2B5EF4-FFF2-40B4-BE49-F238E27FC236}">
                <a16:creationId xmlns:a16="http://schemas.microsoft.com/office/drawing/2014/main" id="{1F9F6BD2-A10F-CD1E-44B2-077F365CFA47}"/>
              </a:ext>
            </a:extLst>
          </p:cNvPr>
          <p:cNvSpPr/>
          <p:nvPr/>
        </p:nvSpPr>
        <p:spPr>
          <a:xfrm>
            <a:off x="4408989" y="2139843"/>
            <a:ext cx="2028940" cy="412497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sp>
        <p:nvSpPr>
          <p:cNvPr id="19" name="Rektangel 18">
            <a:extLst>
              <a:ext uri="{FF2B5EF4-FFF2-40B4-BE49-F238E27FC236}">
                <a16:creationId xmlns:a16="http://schemas.microsoft.com/office/drawing/2014/main" id="{0A262245-C018-1841-4233-450EEABCA523}"/>
              </a:ext>
            </a:extLst>
          </p:cNvPr>
          <p:cNvSpPr/>
          <p:nvPr/>
        </p:nvSpPr>
        <p:spPr>
          <a:xfrm>
            <a:off x="8628140" y="2131997"/>
            <a:ext cx="2236424" cy="2877920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61013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14" grpId="0" uiExpand="1" animBg="1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388187" y="886420"/>
            <a:ext cx="3787207" cy="1165786"/>
          </a:xfrm>
        </p:spPr>
        <p:txBody>
          <a:bodyPr/>
          <a:lstStyle/>
          <a:p>
            <a:r>
              <a:rPr lang="da-DK" sz="3200" dirty="0"/>
              <a:t>Region H’s praksisinformation</a:t>
            </a:r>
          </a:p>
        </p:txBody>
      </p:sp>
      <p:pic>
        <p:nvPicPr>
          <p:cNvPr id="9" name="Billed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9477" y="2121983"/>
            <a:ext cx="2749971" cy="412496"/>
          </a:xfrm>
          <a:prstGeom prst="rect">
            <a:avLst/>
          </a:prstGeom>
        </p:spPr>
      </p:pic>
      <p:sp>
        <p:nvSpPr>
          <p:cNvPr id="16" name="Pladsholder til indhold 2">
            <a:extLst>
              <a:ext uri="{FF2B5EF4-FFF2-40B4-BE49-F238E27FC236}">
                <a16:creationId xmlns:a16="http://schemas.microsoft.com/office/drawing/2014/main" id="{F28CE476-FED4-432C-FE6B-B9780BB8F483}"/>
              </a:ext>
            </a:extLst>
          </p:cNvPr>
          <p:cNvSpPr txBox="1">
            <a:spLocks/>
          </p:cNvSpPr>
          <p:nvPr/>
        </p:nvSpPr>
        <p:spPr>
          <a:xfrm>
            <a:off x="559477" y="2679782"/>
            <a:ext cx="3038061" cy="509207"/>
          </a:xfrm>
          <a:prstGeom prst="rect">
            <a:avLst/>
          </a:prstGeo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 vert="horz" lIns="0" tIns="0" rIns="0" bIns="0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3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2800" dirty="0">
                <a:latin typeface="Trebuchet MS" panose="020B0603020202020204" pitchFamily="34" charset="0"/>
                <a:cs typeface="Times New Roman" panose="02020603050405020304" pitchFamily="18" charset="0"/>
              </a:rPr>
              <a:t>Nyheder</a:t>
            </a:r>
          </a:p>
        </p:txBody>
      </p:sp>
      <p:pic>
        <p:nvPicPr>
          <p:cNvPr id="5" name="Billede 4">
            <a:extLst>
              <a:ext uri="{FF2B5EF4-FFF2-40B4-BE49-F238E27FC236}">
                <a16:creationId xmlns:a16="http://schemas.microsoft.com/office/drawing/2014/main" id="{E9991D2B-5955-6B85-F012-B623FB3B558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99463" y="96717"/>
            <a:ext cx="7792537" cy="6716062"/>
          </a:xfrm>
          <a:prstGeom prst="rect">
            <a:avLst/>
          </a:prstGeom>
        </p:spPr>
      </p:pic>
      <p:pic>
        <p:nvPicPr>
          <p:cNvPr id="6" name="Billede 5">
            <a:extLst>
              <a:ext uri="{FF2B5EF4-FFF2-40B4-BE49-F238E27FC236}">
                <a16:creationId xmlns:a16="http://schemas.microsoft.com/office/drawing/2014/main" id="{4C9A035A-E49C-D8CB-29E6-24F8F44B783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37724" y="3517379"/>
            <a:ext cx="6551312" cy="1007894"/>
          </a:xfrm>
          <a:prstGeom prst="rect">
            <a:avLst/>
          </a:prstGeom>
          <a:ln w="38100">
            <a:solidFill>
              <a:schemeClr val="tx1">
                <a:lumMod val="50000"/>
                <a:lumOff val="50000"/>
              </a:schemeClr>
            </a:solidFill>
          </a:ln>
        </p:spPr>
      </p:pic>
      <p:sp>
        <p:nvSpPr>
          <p:cNvPr id="11" name="Pladsholder til indhold 2">
            <a:extLst>
              <a:ext uri="{FF2B5EF4-FFF2-40B4-BE49-F238E27FC236}">
                <a16:creationId xmlns:a16="http://schemas.microsoft.com/office/drawing/2014/main" id="{0C30D182-BAD3-DCC4-9462-9F2E9877CE9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29468" y="4725683"/>
            <a:ext cx="5266532" cy="1376206"/>
          </a:xfrm>
        </p:spPr>
        <p:txBody>
          <a:bodyPr>
            <a:normAutofit fontScale="92500" lnSpcReduction="20000"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Nyheder og meddelelser inkl. Lokalnyheder 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Teasers og tips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Info fra mødekalenderen</a:t>
            </a:r>
          </a:p>
        </p:txBody>
      </p:sp>
      <p:pic>
        <p:nvPicPr>
          <p:cNvPr id="12" name="Billede 11">
            <a:extLst>
              <a:ext uri="{FF2B5EF4-FFF2-40B4-BE49-F238E27FC236}">
                <a16:creationId xmlns:a16="http://schemas.microsoft.com/office/drawing/2014/main" id="{53B890F0-0704-C288-57CE-DFE461B57AA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689036" y="4888447"/>
            <a:ext cx="5213142" cy="781971"/>
          </a:xfrm>
          <a:prstGeom prst="rect">
            <a:avLst/>
          </a:prstGeom>
          <a:ln w="38100">
            <a:solidFill>
              <a:schemeClr val="accent1"/>
            </a:solidFill>
          </a:ln>
        </p:spPr>
      </p:pic>
      <p:pic>
        <p:nvPicPr>
          <p:cNvPr id="13" name="Billede 12">
            <a:extLst>
              <a:ext uri="{FF2B5EF4-FFF2-40B4-BE49-F238E27FC236}">
                <a16:creationId xmlns:a16="http://schemas.microsoft.com/office/drawing/2014/main" id="{6E31431F-994C-A05C-1A54-3FA6EAF95E4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689036" y="5856908"/>
            <a:ext cx="5213142" cy="721151"/>
          </a:xfrm>
          <a:prstGeom prst="rect">
            <a:avLst/>
          </a:prstGeom>
          <a:ln w="38100">
            <a:solidFill>
              <a:schemeClr val="accent1"/>
            </a:solidFill>
          </a:ln>
        </p:spPr>
      </p:pic>
      <p:sp>
        <p:nvSpPr>
          <p:cNvPr id="14" name="Rektangel 13">
            <a:extLst>
              <a:ext uri="{FF2B5EF4-FFF2-40B4-BE49-F238E27FC236}">
                <a16:creationId xmlns:a16="http://schemas.microsoft.com/office/drawing/2014/main" id="{15265751-28E0-E13B-5858-3646F8830D11}"/>
              </a:ext>
            </a:extLst>
          </p:cNvPr>
          <p:cNvSpPr/>
          <p:nvPr/>
        </p:nvSpPr>
        <p:spPr>
          <a:xfrm>
            <a:off x="4399463" y="2154394"/>
            <a:ext cx="2181340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2FDA2F6D-115D-8B98-CCFA-F99E0666D4BD}"/>
              </a:ext>
            </a:extLst>
          </p:cNvPr>
          <p:cNvSpPr/>
          <p:nvPr/>
        </p:nvSpPr>
        <p:spPr>
          <a:xfrm>
            <a:off x="6501849" y="3099836"/>
            <a:ext cx="2181340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sp>
        <p:nvSpPr>
          <p:cNvPr id="18" name="Rektangel 17">
            <a:extLst>
              <a:ext uri="{FF2B5EF4-FFF2-40B4-BE49-F238E27FC236}">
                <a16:creationId xmlns:a16="http://schemas.microsoft.com/office/drawing/2014/main" id="{317E8218-CF9D-EC3C-A273-AB79A90809F9}"/>
              </a:ext>
            </a:extLst>
          </p:cNvPr>
          <p:cNvSpPr/>
          <p:nvPr/>
        </p:nvSpPr>
        <p:spPr>
          <a:xfrm>
            <a:off x="8683189" y="3094789"/>
            <a:ext cx="2181340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8778332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uiExpand="1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388187" y="886420"/>
            <a:ext cx="3787207" cy="1165786"/>
          </a:xfrm>
        </p:spPr>
        <p:txBody>
          <a:bodyPr/>
          <a:lstStyle/>
          <a:p>
            <a:r>
              <a:rPr lang="da-DK" sz="3200" dirty="0"/>
              <a:t>Region H’s praksisinformation</a:t>
            </a:r>
          </a:p>
        </p:txBody>
      </p:sp>
      <p:pic>
        <p:nvPicPr>
          <p:cNvPr id="9" name="Billed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9477" y="2121983"/>
            <a:ext cx="2749971" cy="412496"/>
          </a:xfrm>
          <a:prstGeom prst="rect">
            <a:avLst/>
          </a:prstGeom>
        </p:spPr>
      </p:pic>
      <p:sp>
        <p:nvSpPr>
          <p:cNvPr id="2" name="Pladsholder til indhold 2">
            <a:extLst>
              <a:ext uri="{FF2B5EF4-FFF2-40B4-BE49-F238E27FC236}">
                <a16:creationId xmlns:a16="http://schemas.microsoft.com/office/drawing/2014/main" id="{16E9D816-3E15-4DE8-BBBB-CD8CC6EAA1D6}"/>
              </a:ext>
            </a:extLst>
          </p:cNvPr>
          <p:cNvSpPr txBox="1">
            <a:spLocks/>
          </p:cNvSpPr>
          <p:nvPr/>
        </p:nvSpPr>
        <p:spPr>
          <a:xfrm>
            <a:off x="559478" y="2988040"/>
            <a:ext cx="2348976" cy="536210"/>
          </a:xfrm>
          <a:prstGeom prst="rect">
            <a:avLst/>
          </a:prstGeo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 vert="horz" lIns="0" tIns="0" rIns="0" bIns="0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3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2800" dirty="0">
                <a:latin typeface="Trebuchet MS" panose="020B0603020202020204" pitchFamily="34" charset="0"/>
                <a:cs typeface="Times New Roman" panose="02020603050405020304" pitchFamily="18" charset="0"/>
              </a:rPr>
              <a:t>Patientforløb</a:t>
            </a:r>
          </a:p>
        </p:txBody>
      </p:sp>
      <p:pic>
        <p:nvPicPr>
          <p:cNvPr id="8" name="Billede 7">
            <a:extLst>
              <a:ext uri="{FF2B5EF4-FFF2-40B4-BE49-F238E27FC236}">
                <a16:creationId xmlns:a16="http://schemas.microsoft.com/office/drawing/2014/main" id="{D6CA132B-FD7E-5238-C1EA-BB26171D750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18515" y="85258"/>
            <a:ext cx="7773485" cy="6687483"/>
          </a:xfrm>
          <a:prstGeom prst="rect">
            <a:avLst/>
          </a:prstGeom>
        </p:spPr>
      </p:pic>
      <p:sp>
        <p:nvSpPr>
          <p:cNvPr id="10" name="Rektangel 9">
            <a:extLst>
              <a:ext uri="{FF2B5EF4-FFF2-40B4-BE49-F238E27FC236}">
                <a16:creationId xmlns:a16="http://schemas.microsoft.com/office/drawing/2014/main" id="{0C4A6E28-F4D3-F0A2-3F44-CCC65FC951E1}"/>
              </a:ext>
            </a:extLst>
          </p:cNvPr>
          <p:cNvSpPr/>
          <p:nvPr/>
        </p:nvSpPr>
        <p:spPr>
          <a:xfrm>
            <a:off x="4458220" y="1688496"/>
            <a:ext cx="2049942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D49C9A4C-6F30-20B8-F2CE-E9C06F6DFE9A}"/>
              </a:ext>
            </a:extLst>
          </p:cNvPr>
          <p:cNvSpPr/>
          <p:nvPr/>
        </p:nvSpPr>
        <p:spPr>
          <a:xfrm>
            <a:off x="6508162" y="1688496"/>
            <a:ext cx="2150064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sp>
        <p:nvSpPr>
          <p:cNvPr id="16" name="Rektangel 15">
            <a:extLst>
              <a:ext uri="{FF2B5EF4-FFF2-40B4-BE49-F238E27FC236}">
                <a16:creationId xmlns:a16="http://schemas.microsoft.com/office/drawing/2014/main" id="{48CBF4BF-3930-35FA-23E0-B46C89D899F6}"/>
              </a:ext>
            </a:extLst>
          </p:cNvPr>
          <p:cNvSpPr/>
          <p:nvPr/>
        </p:nvSpPr>
        <p:spPr>
          <a:xfrm>
            <a:off x="8658225" y="1688495"/>
            <a:ext cx="2250187" cy="2340579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8615593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5504" y="792022"/>
            <a:ext cx="10840991" cy="744430"/>
          </a:xfrm>
        </p:spPr>
        <p:txBody>
          <a:bodyPr>
            <a:noAutofit/>
          </a:bodyPr>
          <a:lstStyle/>
          <a:p>
            <a:r>
              <a:rPr lang="nn-NO" sz="2800" dirty="0"/>
              <a:t>Forløbsbeskrivelser, Forløbsplaner &amp; Forløbsprogrammer</a:t>
            </a:r>
            <a:endParaRPr lang="da-DK" sz="2800" dirty="0"/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59318" y="1686845"/>
            <a:ext cx="6534313" cy="4138812"/>
          </a:xfrm>
        </p:spPr>
        <p:txBody>
          <a:bodyPr>
            <a:normAutofit/>
          </a:bodyPr>
          <a:lstStyle/>
          <a:p>
            <a:pPr defTabSz="355600">
              <a:spcBef>
                <a:spcPts val="180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/>
              <a:t>Forløbsbeskrivelser </a:t>
            </a:r>
            <a:r>
              <a:rPr lang="da-DK" sz="1600" dirty="0"/>
              <a:t>- En kogebog til hvem 				der	gør hvad i et sammenhængende patientforløb</a:t>
            </a:r>
          </a:p>
          <a:p>
            <a:pPr>
              <a:spcBef>
                <a:spcPts val="180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/>
              <a:t>Forløbsplaner </a:t>
            </a:r>
            <a:r>
              <a:rPr lang="da-DK" sz="1600" dirty="0"/>
              <a:t>- Et elektronisk værktøj til almen praksis. Giver praksis et bedre overblik over populationen og patienterne viden om behandling og forløb af deres sygdom</a:t>
            </a:r>
          </a:p>
          <a:p>
            <a:pPr>
              <a:spcBef>
                <a:spcPts val="180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/>
              <a:t>Forløbsprogrammer</a:t>
            </a:r>
            <a:r>
              <a:rPr lang="da-DK" sz="2000" dirty="0"/>
              <a:t> </a:t>
            </a:r>
            <a:r>
              <a:rPr lang="da-DK" sz="1600" dirty="0"/>
              <a:t>- En detaljeret beskrivelse af den tværfaglige, tværsektorielle, koordinerede og evidensbaserede sundhedsfaglige indsats overfor en specifik sygdom</a:t>
            </a:r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629295"/>
            <a:ext cx="7540995" cy="527398"/>
          </a:xfrm>
          <a:prstGeom prst="rect">
            <a:avLst/>
          </a:prstGeom>
        </p:spPr>
        <p:txBody>
          <a:bodyPr vert="horz" lIns="91440" tIns="45720" rIns="91440" bIns="45720" rtlCol="0" anchor="t">
            <a:normAutofit fontScale="92500" lnSpcReduction="1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3200" dirty="0"/>
          </a:p>
        </p:txBody>
      </p:sp>
      <p:pic>
        <p:nvPicPr>
          <p:cNvPr id="7" name="Billed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484812" y="257705"/>
            <a:ext cx="1156039" cy="1156039"/>
          </a:xfrm>
          <a:prstGeom prst="rect">
            <a:avLst/>
          </a:prstGeom>
        </p:spPr>
      </p:pic>
      <p:pic>
        <p:nvPicPr>
          <p:cNvPr id="4" name="Billede 3" descr="alt">
            <a:hlinkClick r:id="rId4"/>
          </p:cNvPr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10784" y="1581571"/>
            <a:ext cx="1042336" cy="9783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25310"/>
          <a:stretch>
            <a:fillRect/>
          </a:stretch>
        </p:blipFill>
        <p:spPr bwMode="auto">
          <a:xfrm>
            <a:off x="6701424" y="1701652"/>
            <a:ext cx="4553402" cy="1095768"/>
          </a:xfrm>
          <a:prstGeom prst="rect">
            <a:avLst/>
          </a:prstGeom>
          <a:noFill/>
          <a:ln w="9525">
            <a:noFill/>
            <a:round/>
            <a:headEnd/>
            <a:tailEnd/>
          </a:ln>
        </p:spPr>
      </p:pic>
      <p:pic>
        <p:nvPicPr>
          <p:cNvPr id="9" name="Billede 8">
            <a:extLst>
              <a:ext uri="{FF2B5EF4-FFF2-40B4-BE49-F238E27FC236}">
                <a16:creationId xmlns:a16="http://schemas.microsoft.com/office/drawing/2014/main" id="{DC08E97F-2B0F-49D3-AF31-26C2EA495791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b="7088"/>
          <a:stretch/>
        </p:blipFill>
        <p:spPr>
          <a:xfrm>
            <a:off x="8035862" y="3143247"/>
            <a:ext cx="2115534" cy="1105658"/>
          </a:xfrm>
          <a:prstGeom prst="rect">
            <a:avLst/>
          </a:prstGeom>
        </p:spPr>
      </p:pic>
      <p:pic>
        <p:nvPicPr>
          <p:cNvPr id="13" name="Billede 12">
            <a:extLst>
              <a:ext uri="{FF2B5EF4-FFF2-40B4-BE49-F238E27FC236}">
                <a16:creationId xmlns:a16="http://schemas.microsoft.com/office/drawing/2014/main" id="{3492F0D7-4C9A-F65C-AA8B-158E4492A6CF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8099829" y="5362754"/>
            <a:ext cx="948672" cy="1341108"/>
          </a:xfrm>
          <a:prstGeom prst="rect">
            <a:avLst/>
          </a:prstGeom>
          <a:ln w="3175">
            <a:solidFill>
              <a:schemeClr val="tx1"/>
            </a:solidFill>
          </a:ln>
        </p:spPr>
      </p:pic>
      <p:pic>
        <p:nvPicPr>
          <p:cNvPr id="16" name="Billede 15">
            <a:extLst>
              <a:ext uri="{FF2B5EF4-FFF2-40B4-BE49-F238E27FC236}">
                <a16:creationId xmlns:a16="http://schemas.microsoft.com/office/drawing/2014/main" id="{80351DCB-F055-1E32-40C5-967B6ACDCD40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6940301" y="5358985"/>
            <a:ext cx="947133" cy="1341108"/>
          </a:xfrm>
          <a:prstGeom prst="rect">
            <a:avLst/>
          </a:prstGeom>
          <a:ln w="3175">
            <a:solidFill>
              <a:schemeClr val="tx1"/>
            </a:solidFill>
          </a:ln>
        </p:spPr>
      </p:pic>
      <p:pic>
        <p:nvPicPr>
          <p:cNvPr id="18" name="Billede 17">
            <a:extLst>
              <a:ext uri="{FF2B5EF4-FFF2-40B4-BE49-F238E27FC236}">
                <a16:creationId xmlns:a16="http://schemas.microsoft.com/office/drawing/2014/main" id="{10A95B2D-C296-EDEF-A126-4A9E3B99DAE8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9260896" y="5362753"/>
            <a:ext cx="947133" cy="1341109"/>
          </a:xfrm>
          <a:prstGeom prst="rect">
            <a:avLst/>
          </a:prstGeom>
          <a:ln w="3175">
            <a:solidFill>
              <a:schemeClr val="tx1"/>
            </a:solidFill>
          </a:ln>
        </p:spPr>
      </p:pic>
      <p:pic>
        <p:nvPicPr>
          <p:cNvPr id="20" name="Billede 19">
            <a:extLst>
              <a:ext uri="{FF2B5EF4-FFF2-40B4-BE49-F238E27FC236}">
                <a16:creationId xmlns:a16="http://schemas.microsoft.com/office/drawing/2014/main" id="{E03258E6-69C0-D6AC-978E-4536C7EA73F8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10420424" y="5357395"/>
            <a:ext cx="948673" cy="1341109"/>
          </a:xfrm>
          <a:prstGeom prst="rect">
            <a:avLst/>
          </a:prstGeom>
          <a:ln w="3175"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20930320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388187" y="886420"/>
            <a:ext cx="3787207" cy="1165786"/>
          </a:xfrm>
        </p:spPr>
        <p:txBody>
          <a:bodyPr/>
          <a:lstStyle/>
          <a:p>
            <a:r>
              <a:rPr lang="da-DK" sz="3200" dirty="0"/>
              <a:t>Region H’s praksisinformation</a:t>
            </a:r>
          </a:p>
        </p:txBody>
      </p:sp>
      <p:pic>
        <p:nvPicPr>
          <p:cNvPr id="9" name="Billed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9477" y="2121983"/>
            <a:ext cx="2749971" cy="412496"/>
          </a:xfrm>
          <a:prstGeom prst="rect">
            <a:avLst/>
          </a:prstGeom>
        </p:spPr>
      </p:pic>
      <p:sp>
        <p:nvSpPr>
          <p:cNvPr id="2" name="Pladsholder til indhold 2">
            <a:extLst>
              <a:ext uri="{FF2B5EF4-FFF2-40B4-BE49-F238E27FC236}">
                <a16:creationId xmlns:a16="http://schemas.microsoft.com/office/drawing/2014/main" id="{16E9D816-3E15-4DE8-BBBB-CD8CC6EAA1D6}"/>
              </a:ext>
            </a:extLst>
          </p:cNvPr>
          <p:cNvSpPr txBox="1">
            <a:spLocks/>
          </p:cNvSpPr>
          <p:nvPr/>
        </p:nvSpPr>
        <p:spPr>
          <a:xfrm>
            <a:off x="559478" y="2988039"/>
            <a:ext cx="2749970" cy="993411"/>
          </a:xfrm>
          <a:prstGeom prst="rect">
            <a:avLst/>
          </a:prstGeo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 vert="horz" lIns="0" tIns="0" rIns="0" bIns="0" rtlCol="0">
            <a:normAutofit fontScale="92500"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3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2800" dirty="0">
                <a:latin typeface="Trebuchet MS" panose="020B0603020202020204" pitchFamily="34" charset="0"/>
                <a:cs typeface="Times New Roman" panose="02020603050405020304" pitchFamily="18" charset="0"/>
              </a:rPr>
              <a:t>Henvisning til kommunale tilbud</a:t>
            </a:r>
          </a:p>
        </p:txBody>
      </p:sp>
      <p:pic>
        <p:nvPicPr>
          <p:cNvPr id="5" name="Billede 4">
            <a:extLst>
              <a:ext uri="{FF2B5EF4-FFF2-40B4-BE49-F238E27FC236}">
                <a16:creationId xmlns:a16="http://schemas.microsoft.com/office/drawing/2014/main" id="{3C233D86-9DEF-9F73-04DB-E7F45CFC35E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99463" y="75732"/>
            <a:ext cx="7792537" cy="6706536"/>
          </a:xfrm>
          <a:prstGeom prst="rect">
            <a:avLst/>
          </a:prstGeom>
        </p:spPr>
      </p:pic>
      <p:sp>
        <p:nvSpPr>
          <p:cNvPr id="6" name="Rektangel 5">
            <a:extLst>
              <a:ext uri="{FF2B5EF4-FFF2-40B4-BE49-F238E27FC236}">
                <a16:creationId xmlns:a16="http://schemas.microsoft.com/office/drawing/2014/main" id="{332A5477-D7E1-8ACD-E3C3-FF999B40C370}"/>
              </a:ext>
            </a:extLst>
          </p:cNvPr>
          <p:cNvSpPr/>
          <p:nvPr/>
        </p:nvSpPr>
        <p:spPr>
          <a:xfrm>
            <a:off x="4458220" y="5441346"/>
            <a:ext cx="2049942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sp>
        <p:nvSpPr>
          <p:cNvPr id="8" name="Pladsholder til indhold 2">
            <a:extLst>
              <a:ext uri="{FF2B5EF4-FFF2-40B4-BE49-F238E27FC236}">
                <a16:creationId xmlns:a16="http://schemas.microsoft.com/office/drawing/2014/main" id="{CF12742A-9788-8A49-D986-0B614D9A35C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72406" y="2738002"/>
            <a:ext cx="9247188" cy="2292978"/>
          </a:xfr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>
            <a:normAutofit/>
          </a:bodyPr>
          <a:lstStyle/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2800" dirty="0"/>
              <a:t>Dynamisk henvisning til kommunens forebyggelsestilbud</a:t>
            </a:r>
            <a:endParaRPr lang="da-DK" sz="2800" dirty="0">
              <a:latin typeface="Trebuchet MS" panose="020B0603020202020204" pitchFamily="34" charset="0"/>
              <a:cs typeface="Times New Roman" panose="02020603050405020304" pitchFamily="18" charset="0"/>
            </a:endParaRP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 Automatisk bopælskommune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 Afklarende samtale eller specifikt forebyggelsestilbud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 Link til sundhedstilbuddene fra bopælskommune på sundhed.dk  </a:t>
            </a:r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 Fraser i feltet for kliniske oplysninger</a:t>
            </a:r>
            <a:endParaRPr lang="da-DK" sz="2000" dirty="0">
              <a:latin typeface="Trebuchet MS" panose="020B0603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7148440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uiExpand="1" animBg="1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388187" y="886420"/>
            <a:ext cx="3787207" cy="1165786"/>
          </a:xfrm>
        </p:spPr>
        <p:txBody>
          <a:bodyPr/>
          <a:lstStyle/>
          <a:p>
            <a:r>
              <a:rPr lang="da-DK" sz="3200" dirty="0"/>
              <a:t>Region H’s praksisinformation</a:t>
            </a:r>
          </a:p>
        </p:txBody>
      </p:sp>
      <p:pic>
        <p:nvPicPr>
          <p:cNvPr id="9" name="Billed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9477" y="2121983"/>
            <a:ext cx="2749971" cy="412496"/>
          </a:xfrm>
          <a:prstGeom prst="rect">
            <a:avLst/>
          </a:prstGeom>
        </p:spPr>
      </p:pic>
      <p:sp>
        <p:nvSpPr>
          <p:cNvPr id="2" name="Pladsholder til indhold 2">
            <a:extLst>
              <a:ext uri="{FF2B5EF4-FFF2-40B4-BE49-F238E27FC236}">
                <a16:creationId xmlns:a16="http://schemas.microsoft.com/office/drawing/2014/main" id="{16E9D816-3E15-4DE8-BBBB-CD8CC6EAA1D6}"/>
              </a:ext>
            </a:extLst>
          </p:cNvPr>
          <p:cNvSpPr txBox="1">
            <a:spLocks/>
          </p:cNvSpPr>
          <p:nvPr/>
        </p:nvSpPr>
        <p:spPr>
          <a:xfrm>
            <a:off x="559477" y="2988039"/>
            <a:ext cx="3469597" cy="1335483"/>
          </a:xfrm>
          <a:prstGeom prst="rect">
            <a:avLst/>
          </a:prstGeo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 vert="horz" lIns="0" tIns="0" rIns="0" bIns="0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3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2800" dirty="0">
                <a:latin typeface="Trebuchet MS" panose="020B0603020202020204" pitchFamily="34" charset="0"/>
                <a:cs typeface="Times New Roman" panose="02020603050405020304" pitchFamily="18" charset="0"/>
              </a:rPr>
              <a:t>Sundhedsjournalen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2200" dirty="0">
                <a:latin typeface="Trebuchet MS" panose="020B0603020202020204" pitchFamily="34" charset="0"/>
                <a:cs typeface="Times New Roman" panose="02020603050405020304" pitchFamily="18" charset="0"/>
              </a:rPr>
              <a:t>Sundhedsdata fra det øvrige sundhedsvæsen</a:t>
            </a:r>
          </a:p>
        </p:txBody>
      </p:sp>
      <p:pic>
        <p:nvPicPr>
          <p:cNvPr id="5" name="Billede 4">
            <a:extLst>
              <a:ext uri="{FF2B5EF4-FFF2-40B4-BE49-F238E27FC236}">
                <a16:creationId xmlns:a16="http://schemas.microsoft.com/office/drawing/2014/main" id="{3C233D86-9DEF-9F73-04DB-E7F45CFC35E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99463" y="75732"/>
            <a:ext cx="7792537" cy="6706536"/>
          </a:xfrm>
          <a:prstGeom prst="rect">
            <a:avLst/>
          </a:prstGeom>
        </p:spPr>
      </p:pic>
      <p:sp>
        <p:nvSpPr>
          <p:cNvPr id="6" name="Rektangel 5">
            <a:extLst>
              <a:ext uri="{FF2B5EF4-FFF2-40B4-BE49-F238E27FC236}">
                <a16:creationId xmlns:a16="http://schemas.microsoft.com/office/drawing/2014/main" id="{332A5477-D7E1-8ACD-E3C3-FF999B40C370}"/>
              </a:ext>
            </a:extLst>
          </p:cNvPr>
          <p:cNvSpPr/>
          <p:nvPr/>
        </p:nvSpPr>
        <p:spPr>
          <a:xfrm>
            <a:off x="4458220" y="6260496"/>
            <a:ext cx="2049942" cy="412496"/>
          </a:xfrm>
          <a:prstGeom prst="rect">
            <a:avLst/>
          </a:prstGeom>
          <a:noFill/>
          <a:ln w="38100">
            <a:solidFill>
              <a:schemeClr val="tx1">
                <a:lumMod val="50000"/>
                <a:lumOff val="50000"/>
              </a:schemeClr>
            </a:solidFill>
          </a:ln>
          <a:effectLst>
            <a:outerShdw blurRad="38100" dist="12700" dir="5400000" algn="ctr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lIns="0" tIns="0" rIns="0" bIns="0" rtlCol="0" anchor="t">
            <a:noAutofit/>
          </a:bodyPr>
          <a:lstStyle/>
          <a:p>
            <a:pPr algn="ctr">
              <a:spcBef>
                <a:spcPts val="1000"/>
              </a:spcBef>
            </a:pPr>
            <a:endParaRPr lang="da-DK" sz="1400" b="1" dirty="0">
              <a:solidFill>
                <a:schemeClr val="tx1"/>
              </a:solidFill>
            </a:endParaRPr>
          </a:p>
        </p:txBody>
      </p:sp>
      <p:pic>
        <p:nvPicPr>
          <p:cNvPr id="11" name="Billede 10">
            <a:extLst>
              <a:ext uri="{FF2B5EF4-FFF2-40B4-BE49-F238E27FC236}">
                <a16:creationId xmlns:a16="http://schemas.microsoft.com/office/drawing/2014/main" id="{90C65FC0-D35E-5DF4-86AD-81DE79871BB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42150" y="1366549"/>
            <a:ext cx="10202050" cy="3788583"/>
          </a:xfrm>
          <a:prstGeom prst="rect">
            <a:avLst/>
          </a:prstGeom>
          <a:ln w="38100">
            <a:solidFill>
              <a:schemeClr val="accent1"/>
            </a:solidFill>
          </a:ln>
        </p:spPr>
      </p:pic>
      <p:pic>
        <p:nvPicPr>
          <p:cNvPr id="12" name="Billede 11" descr="Et billede, der indeholder clipart&#10;&#10;Automatisk genereret beskrivelse">
            <a:extLst>
              <a:ext uri="{FF2B5EF4-FFF2-40B4-BE49-F238E27FC236}">
                <a16:creationId xmlns:a16="http://schemas.microsoft.com/office/drawing/2014/main" id="{2982C7A0-2E0F-C31E-FE8F-4A9A28DF05B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ackgroundRemoval t="3229" b="99323" l="0" r="99375">
                        <a14:foregroundMark x1="8281" y1="13646" x2="8281" y2="13646"/>
                        <a14:foregroundMark x1="81823" y1="9531" x2="62240" y2="27448"/>
                        <a14:foregroundMark x1="62240" y1="27448" x2="58490" y2="34479"/>
                        <a14:foregroundMark x1="58490" y1="34479" x2="59115" y2="37344"/>
                        <a14:foregroundMark x1="65313" y1="58333" x2="96042" y2="90677"/>
                        <a14:foregroundMark x1="95156" y1="95677" x2="95156" y2="95677"/>
                        <a14:foregroundMark x1="99427" y1="90573" x2="99427" y2="90573"/>
                        <a14:foregroundMark x1="97396" y1="99323" x2="97396" y2="99323"/>
                        <a14:foregroundMark x1="44896" y1="62708" x2="17969" y2="85104"/>
                        <a14:foregroundMark x1="17969" y1="85104" x2="13698" y2="92135"/>
                        <a14:foregroundMark x1="37865" y1="63438" x2="42135" y2="70313"/>
                        <a14:foregroundMark x1="4167" y1="95833" x2="4167" y2="95833"/>
                        <a14:foregroundMark x1="19010" y1="85417" x2="14010" y2="90417"/>
                        <a14:foregroundMark x1="14010" y1="90417" x2="13854" y2="90677"/>
                        <a14:foregroundMark x1="15781" y1="87760" x2="17656" y2="91406"/>
                        <a14:foregroundMark x1="13854" y1="93021" x2="13854" y2="93021"/>
                        <a14:foregroundMark x1="10625" y1="94219" x2="12812" y2="96563"/>
                        <a14:foregroundMark x1="23698" y1="85990" x2="15573" y2="95000"/>
                        <a14:foregroundMark x1="15573" y1="95000" x2="15313" y2="95677"/>
                        <a14:foregroundMark x1="16198" y1="85573" x2="3906" y2="96406"/>
                        <a14:foregroundMark x1="104" y1="98333" x2="104" y2="98333"/>
                        <a14:foregroundMark x1="58698" y1="34115" x2="56198" y2="37083"/>
                        <a14:foregroundMark x1="59844" y1="34583" x2="54323" y2="38698"/>
                        <a14:foregroundMark x1="58854" y1="26354" x2="61042" y2="35313"/>
                        <a14:foregroundMark x1="35104" y1="41042" x2="7604" y2="15521"/>
                        <a14:foregroundMark x1="7604" y1="15521" x2="7396" y2="14635"/>
                        <a14:foregroundMark x1="4479" y1="7031" x2="5677" y2="13021"/>
                        <a14:foregroundMark x1="2292" y1="3229" x2="2292" y2="3229"/>
                        <a14:foregroundMark x1="30573" y1="40313" x2="34531" y2="43958"/>
                        <a14:foregroundMark x1="35833" y1="38229" x2="36406" y2="43385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0117640">
            <a:off x="8115178" y="783012"/>
            <a:ext cx="3197210" cy="31972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938806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388187" y="886420"/>
            <a:ext cx="3787207" cy="1165786"/>
          </a:xfrm>
        </p:spPr>
        <p:txBody>
          <a:bodyPr/>
          <a:lstStyle/>
          <a:p>
            <a:r>
              <a:rPr lang="da-DK" sz="3200" dirty="0"/>
              <a:t>Region H’s praksisinformation</a:t>
            </a:r>
          </a:p>
        </p:txBody>
      </p:sp>
      <p:pic>
        <p:nvPicPr>
          <p:cNvPr id="9" name="Billed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06804" y="2052206"/>
            <a:ext cx="2749971" cy="4124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54418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xit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6" dur="50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2" presetClass="exit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0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Billede 25" descr="Et billede, der indeholder tekst, skærmbillede, software, Computerikon&#10;&#10;Automatisk genereret beskrivelse">
            <a:extLst>
              <a:ext uri="{FF2B5EF4-FFF2-40B4-BE49-F238E27FC236}">
                <a16:creationId xmlns:a16="http://schemas.microsoft.com/office/drawing/2014/main" id="{D0444789-3588-6F01-03B4-5F601D6097D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Pladsholder til indhold 2">
            <a:extLst>
              <a:ext uri="{FF2B5EF4-FFF2-40B4-BE49-F238E27FC236}">
                <a16:creationId xmlns:a16="http://schemas.microsoft.com/office/drawing/2014/main" id="{C12A6CAA-26DD-C252-7F1A-120F929A124D}"/>
              </a:ext>
            </a:extLst>
          </p:cNvPr>
          <p:cNvSpPr txBox="1">
            <a:spLocks/>
          </p:cNvSpPr>
          <p:nvPr/>
        </p:nvSpPr>
        <p:spPr>
          <a:xfrm>
            <a:off x="4244741" y="2685449"/>
            <a:ext cx="7644163" cy="743551"/>
          </a:xfrm>
          <a:prstGeom prst="rect">
            <a:avLst/>
          </a:prstGeom>
          <a:solidFill>
            <a:srgbClr val="E1F2FF"/>
          </a:solidFill>
          <a:ln w="38100">
            <a:solidFill>
              <a:schemeClr val="accent1"/>
            </a:solidFill>
          </a:ln>
        </p:spPr>
        <p:txBody>
          <a:bodyPr vert="horz" lIns="0" tIns="0" rIns="0" bIns="0" rtlCol="0">
            <a:normAutofit fontScale="85000" lnSpcReduction="10000"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4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4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2800" dirty="0"/>
              <a:t>Web-Patient - Patientrapporterede oplysninger (PRO)</a:t>
            </a:r>
            <a:endParaRPr lang="da-DK" sz="2000" dirty="0"/>
          </a:p>
          <a:p>
            <a:pPr indent="-161925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Patienten modtager en mail og sms om at udfylde skemaet</a:t>
            </a:r>
          </a:p>
        </p:txBody>
      </p:sp>
    </p:spTree>
    <p:extLst>
      <p:ext uri="{BB962C8B-B14F-4D97-AF65-F5344CB8AC3E}">
        <p14:creationId xmlns:p14="http://schemas.microsoft.com/office/powerpoint/2010/main" val="382102893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uiExpand="1" animBg="1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sz="4000" dirty="0"/>
              <a:t>IT til patienterne</a:t>
            </a:r>
            <a:endParaRPr lang="da-DK" sz="3200" dirty="0"/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2400" dirty="0"/>
          </a:p>
        </p:txBody>
      </p:sp>
      <p:sp>
        <p:nvSpPr>
          <p:cNvPr id="6" name="Pladsholder til indhold 2">
            <a:extLst>
              <a:ext uri="{FF2B5EF4-FFF2-40B4-BE49-F238E27FC236}">
                <a16:creationId xmlns:a16="http://schemas.microsoft.com/office/drawing/2014/main" id="{560939FF-88C5-4BA8-0A14-17334B83FE84}"/>
              </a:ext>
            </a:extLst>
          </p:cNvPr>
          <p:cNvSpPr txBox="1">
            <a:spLocks/>
          </p:cNvSpPr>
          <p:nvPr/>
        </p:nvSpPr>
        <p:spPr>
          <a:xfrm>
            <a:off x="1173809" y="1805764"/>
            <a:ext cx="9728928" cy="3584184"/>
          </a:xfrm>
          <a:prstGeom prst="rect">
            <a:avLst/>
          </a:prstGeom>
        </p:spPr>
        <p:txBody>
          <a:bodyPr vert="horz" lIns="0" tIns="0" rIns="0" bIns="0" numCol="2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3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3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600" dirty="0"/>
              <a:t>Apps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b="1" dirty="0"/>
              <a:t> Min læge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 </a:t>
            </a:r>
            <a:r>
              <a:rPr lang="da-DK" sz="2000" dirty="0" err="1"/>
              <a:t>MinSundhed</a:t>
            </a:r>
            <a:endParaRPr lang="da-DK" sz="2000" dirty="0"/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Patienthåndbogen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 Hovedpine dagbog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 Apoteket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600" dirty="0"/>
              <a:t>Hjemmesider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/>
              <a:t> </a:t>
            </a:r>
            <a:r>
              <a:rPr lang="da-DK" sz="2000" dirty="0"/>
              <a:t>Patienthåndbogen på sundhed.dk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 Min.medicin.dk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 Børnelægernesbørnetips.dk</a:t>
            </a:r>
          </a:p>
        </p:txBody>
      </p:sp>
      <p:pic>
        <p:nvPicPr>
          <p:cNvPr id="4" name="Billede 3" descr="Et billede, der indeholder Font/skrifttype, Grafik, tekst, logo&#10;&#10;Automatisk genereret beskrivelse">
            <a:extLst>
              <a:ext uri="{FF2B5EF4-FFF2-40B4-BE49-F238E27FC236}">
                <a16:creationId xmlns:a16="http://schemas.microsoft.com/office/drawing/2014/main" id="{1B66FBFB-540B-B117-8BFC-5988D31C0F5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1778" b="97333" l="3556" r="97778">
                        <a14:foregroundMark x1="18667" y1="18667" x2="31556" y2="40444"/>
                        <a14:foregroundMark x1="13333" y1="8889" x2="13333" y2="8889"/>
                        <a14:foregroundMark x1="25333" y1="12444" x2="25333" y2="12444"/>
                        <a14:foregroundMark x1="37778" y1="7111" x2="37778" y2="7111"/>
                        <a14:foregroundMark x1="56000" y1="29778" x2="56000" y2="29778"/>
                        <a14:foregroundMark x1="55556" y1="27556" x2="55556" y2="27556"/>
                        <a14:foregroundMark x1="62222" y1="35556" x2="62222" y2="35556"/>
                        <a14:foregroundMark x1="76444" y1="60444" x2="76444" y2="60444"/>
                        <a14:foregroundMark x1="64000" y1="67111" x2="64000" y2="67111"/>
                        <a14:foregroundMark x1="58222" y1="52889" x2="58222" y2="52889"/>
                        <a14:foregroundMark x1="59556" y1="62222" x2="72000" y2="82222"/>
                        <a14:foregroundMark x1="72000" y1="82222" x2="15111" y2="35111"/>
                        <a14:foregroundMark x1="15111" y1="35111" x2="16444" y2="76000"/>
                        <a14:foregroundMark x1="16444" y1="76000" x2="47111" y2="85778"/>
                        <a14:foregroundMark x1="47111" y1="85778" x2="96889" y2="56000"/>
                        <a14:foregroundMark x1="96889" y1="56000" x2="92000" y2="21778"/>
                        <a14:foregroundMark x1="92000" y1="21778" x2="87111" y2="24889"/>
                        <a14:foregroundMark x1="22222" y1="5778" x2="11111" y2="30667"/>
                        <a14:foregroundMark x1="11111" y1="30667" x2="7111" y2="59111"/>
                        <a14:foregroundMark x1="7111" y1="59111" x2="24000" y2="91556"/>
                        <a14:foregroundMark x1="24000" y1="91556" x2="60889" y2="96000"/>
                        <a14:foregroundMark x1="60889" y1="96000" x2="80889" y2="85778"/>
                        <a14:foregroundMark x1="80889" y1="85778" x2="82222" y2="82222"/>
                        <a14:foregroundMark x1="81333" y1="7111" x2="96000" y2="49333"/>
                        <a14:foregroundMark x1="96000" y1="49333" x2="92889" y2="78222"/>
                        <a14:foregroundMark x1="92889" y1="78222" x2="89778" y2="84000"/>
                        <a14:foregroundMark x1="98222" y1="30222" x2="98222" y2="30222"/>
                        <a14:foregroundMark x1="75111" y1="16444" x2="72889" y2="16444"/>
                        <a14:foregroundMark x1="45333" y1="8000" x2="45333" y2="8000"/>
                        <a14:foregroundMark x1="40889" y1="8444" x2="40889" y2="8444"/>
                        <a14:foregroundMark x1="37778" y1="12889" x2="39111" y2="13333"/>
                        <a14:foregroundMark x1="76000" y1="2222" x2="76000" y2="2222"/>
                        <a14:foregroundMark x1="3556" y1="12444" x2="3556" y2="12444"/>
                        <a14:foregroundMark x1="28889" y1="97333" x2="28889" y2="97333"/>
                        <a14:backgroundMark x1="1778" y1="4889" x2="1778" y2="4889"/>
                        <a14:backgroundMark x1="96000" y1="1778" x2="96000" y2="1778"/>
                        <a14:backgroundMark x1="98667" y1="97333" x2="98667" y2="97333"/>
                        <a14:backgroundMark x1="3111" y1="96889" x2="3111" y2="96889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55187" y="1520669"/>
            <a:ext cx="1908331" cy="1908331"/>
          </a:xfrm>
          <a:prstGeom prst="rect">
            <a:avLst/>
          </a:prstGeom>
        </p:spPr>
      </p:pic>
      <p:sp>
        <p:nvSpPr>
          <p:cNvPr id="7" name="Titel 1">
            <a:extLst>
              <a:ext uri="{FF2B5EF4-FFF2-40B4-BE49-F238E27FC236}">
                <a16:creationId xmlns:a16="http://schemas.microsoft.com/office/drawing/2014/main" id="{98676333-4656-B28A-B3C4-DD7E628E4818}"/>
              </a:ext>
            </a:extLst>
          </p:cNvPr>
          <p:cNvSpPr txBox="1">
            <a:spLocks/>
          </p:cNvSpPr>
          <p:nvPr/>
        </p:nvSpPr>
        <p:spPr>
          <a:xfrm>
            <a:off x="5132994" y="4553110"/>
            <a:ext cx="5769743" cy="1274814"/>
          </a:xfrm>
          <a:prstGeom prst="rect">
            <a:avLst/>
          </a:prstGeom>
          <a:effectLst/>
        </p:spPr>
        <p:txBody>
          <a:bodyPr vert="horz" lIns="0" tIns="192024" rIns="0" bIns="0" rtlCol="0" anchor="t" anchorCtr="0">
            <a:normAutofit fontScale="70000" lnSpcReduction="20000"/>
          </a:bodyPr>
          <a:lstStyle>
            <a:lvl1pPr algn="l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3600" b="1" i="0" kern="1200" spc="0" baseline="0">
                <a:solidFill>
                  <a:schemeClr val="accent1"/>
                </a:solidFill>
                <a:latin typeface="Fira Sans" panose="020B0503050000020004" pitchFamily="34" charset="0"/>
                <a:ea typeface="Fira Sans" panose="020B0503050000020004" pitchFamily="34" charset="0"/>
                <a:cs typeface="Fira Sans" panose="020B0503050000020004" pitchFamily="34" charset="0"/>
              </a:defRPr>
            </a:lvl1pPr>
          </a:lstStyle>
          <a:p>
            <a:pPr>
              <a:lnSpc>
                <a:spcPct val="120000"/>
              </a:lnSpc>
              <a:spcAft>
                <a:spcPts val="600"/>
              </a:spcAft>
            </a:pPr>
            <a:r>
              <a:rPr lang="nn-NO" sz="4000" dirty="0"/>
              <a:t>Video konsultation</a:t>
            </a:r>
            <a:r>
              <a:rPr lang="nn-NO" sz="4000"/>
              <a:t>:    Login &amp; </a:t>
            </a:r>
            <a:r>
              <a:rPr lang="nn-NO" sz="4000" dirty="0"/>
              <a:t>sms </a:t>
            </a:r>
          </a:p>
          <a:p>
            <a:pPr marL="1431925">
              <a:lnSpc>
                <a:spcPct val="120000"/>
              </a:lnSpc>
              <a:spcAft>
                <a:spcPts val="600"/>
              </a:spcAft>
            </a:pPr>
            <a:r>
              <a:rPr lang="nn-NO" sz="4000" dirty="0"/>
              <a:t>– også til passanter</a:t>
            </a:r>
            <a:endParaRPr lang="da-DK" sz="4000" dirty="0"/>
          </a:p>
        </p:txBody>
      </p:sp>
      <p:cxnSp>
        <p:nvCxnSpPr>
          <p:cNvPr id="9" name="Lige pilforbindelse 8">
            <a:extLst>
              <a:ext uri="{FF2B5EF4-FFF2-40B4-BE49-F238E27FC236}">
                <a16:creationId xmlns:a16="http://schemas.microsoft.com/office/drawing/2014/main" id="{E3673DF5-06B8-52D1-7758-FEB3E0601480}"/>
              </a:ext>
            </a:extLst>
          </p:cNvPr>
          <p:cNvCxnSpPr>
            <a:cxnSpLocks/>
          </p:cNvCxnSpPr>
          <p:nvPr/>
        </p:nvCxnSpPr>
        <p:spPr>
          <a:xfrm>
            <a:off x="4513869" y="3597856"/>
            <a:ext cx="619125" cy="826605"/>
          </a:xfrm>
          <a:prstGeom prst="straightConnector1">
            <a:avLst/>
          </a:prstGeom>
          <a:ln w="381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396673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59" y="734293"/>
            <a:ext cx="10016692" cy="711200"/>
          </a:xfrm>
        </p:spPr>
        <p:txBody>
          <a:bodyPr>
            <a:normAutofit fontScale="90000"/>
          </a:bodyPr>
          <a:lstStyle/>
          <a:p>
            <a:r>
              <a:rPr lang="da-DK" sz="4000" dirty="0">
                <a:latin typeface="Fira Sans" panose="020B0503050000020004" pitchFamily="34" charset="0"/>
              </a:rPr>
              <a:t>ATC-kode</a:t>
            </a:r>
            <a:r>
              <a:rPr lang="da-DK" dirty="0"/>
              <a:t> </a:t>
            </a:r>
            <a:r>
              <a:rPr lang="da-DK" sz="2700" dirty="0"/>
              <a:t>- </a:t>
            </a:r>
            <a:r>
              <a:rPr lang="en-US" sz="2700" dirty="0"/>
              <a:t>Anatomical Therapeutic Chemical Classification System</a:t>
            </a:r>
            <a:endParaRPr lang="da-DK" sz="2700" dirty="0">
              <a:latin typeface="Fira Sans" panose="020B0503050000020004" pitchFamily="34" charset="0"/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35607" y="1836796"/>
            <a:ext cx="7540995" cy="3285355"/>
          </a:xfrm>
        </p:spPr>
        <p:txBody>
          <a:bodyPr>
            <a:normAutofit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Al medicin har en kode – ATC-kode – som fortæller hvilket type sygdom den bruges imod 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Sortering af medicinliste efter denne kode giver bedre overblik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Alle lægesystemer kan dette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endParaRPr lang="da-DK" sz="2000" dirty="0"/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3200" dirty="0">
              <a:latin typeface="Fira Sans" panose="020B0503050000020004" pitchFamily="34" charset="0"/>
            </a:endParaRPr>
          </a:p>
        </p:txBody>
      </p:sp>
      <p:pic>
        <p:nvPicPr>
          <p:cNvPr id="8" name="Billede 7" descr="Et billede, der indeholder tekst, Font/skrifttype, skærmbillede&#10;&#10;Automatisk genereret beskrivelse">
            <a:extLst>
              <a:ext uri="{FF2B5EF4-FFF2-40B4-BE49-F238E27FC236}">
                <a16:creationId xmlns:a16="http://schemas.microsoft.com/office/drawing/2014/main" id="{75897A95-7761-4B29-E088-8C65C2C5E11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50457" y="4408564"/>
            <a:ext cx="5956081" cy="20078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147640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nn-NO" sz="4000" dirty="0">
                <a:solidFill>
                  <a:schemeClr val="accent2"/>
                </a:solidFill>
              </a:rPr>
              <a:t>Tips og tricks til IT i praksis</a:t>
            </a:r>
            <a:endParaRPr lang="da-DK" sz="4000" dirty="0">
              <a:solidFill>
                <a:schemeClr val="accent2"/>
              </a:solidFill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6613" y="2307265"/>
            <a:ext cx="9272753" cy="3285355"/>
          </a:xfrm>
        </p:spPr>
        <p:txBody>
          <a:bodyPr>
            <a:normAutofit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sz="2000" dirty="0"/>
          </a:p>
        </p:txBody>
      </p:sp>
      <p:sp>
        <p:nvSpPr>
          <p:cNvPr id="4" name="Pladsholder til sidefod 3">
            <a:extLst>
              <a:ext uri="{FF2B5EF4-FFF2-40B4-BE49-F238E27FC236}">
                <a16:creationId xmlns:a16="http://schemas.microsoft.com/office/drawing/2014/main" id="{E8866AA5-43E2-4AEE-BECE-311B0DDF75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457200" rtl="0" eaLnBrk="1" latinLnBrk="0" hangingPunct="1">
              <a:defRPr sz="9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a-DK"/>
              <a:t>Praksisbesøg 22.03.2023</a:t>
            </a:r>
            <a:endParaRPr lang="da-DK" dirty="0"/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da-DK" sz="3200" dirty="0"/>
              <a:t>Frasen</a:t>
            </a:r>
            <a:endParaRPr lang="da-DK" sz="2400" dirty="0"/>
          </a:p>
        </p:txBody>
      </p:sp>
      <p:pic>
        <p:nvPicPr>
          <p:cNvPr id="6" name="Pladsholder til indhold 8">
            <a:extLst>
              <a:ext uri="{FF2B5EF4-FFF2-40B4-BE49-F238E27FC236}">
                <a16:creationId xmlns:a16="http://schemas.microsoft.com/office/drawing/2014/main" id="{9E0F0C44-5D35-C555-8362-C87411438EB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/>
          <a:stretch/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702735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nn-NO" sz="4000" dirty="0">
                <a:solidFill>
                  <a:schemeClr val="accent2"/>
                </a:solidFill>
              </a:rPr>
              <a:t>Tips og tricks til IT i praksis</a:t>
            </a:r>
            <a:endParaRPr lang="da-DK" sz="4000" dirty="0">
              <a:solidFill>
                <a:schemeClr val="accent2"/>
              </a:solidFill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6613" y="2307265"/>
            <a:ext cx="9272753" cy="3285355"/>
          </a:xfrm>
        </p:spPr>
        <p:txBody>
          <a:bodyPr>
            <a:normAutofit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sz="2000" dirty="0"/>
          </a:p>
        </p:txBody>
      </p:sp>
      <p:sp>
        <p:nvSpPr>
          <p:cNvPr id="4" name="Pladsholder til sidefod 3">
            <a:extLst>
              <a:ext uri="{FF2B5EF4-FFF2-40B4-BE49-F238E27FC236}">
                <a16:creationId xmlns:a16="http://schemas.microsoft.com/office/drawing/2014/main" id="{E8866AA5-43E2-4AEE-BECE-311B0DDF75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457200" rtl="0" eaLnBrk="1" latinLnBrk="0" hangingPunct="1">
              <a:defRPr sz="9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a-DK"/>
              <a:t>Praksisbesøg 22.03.2023</a:t>
            </a:r>
            <a:endParaRPr lang="da-DK" dirty="0"/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da-DK" sz="3200" dirty="0"/>
              <a:t>Frasen</a:t>
            </a:r>
            <a:endParaRPr lang="da-DK" sz="2400" dirty="0"/>
          </a:p>
        </p:txBody>
      </p:sp>
      <p:pic>
        <p:nvPicPr>
          <p:cNvPr id="6" name="Pladsholder til indhold 4">
            <a:extLst>
              <a:ext uri="{FF2B5EF4-FFF2-40B4-BE49-F238E27FC236}">
                <a16:creationId xmlns:a16="http://schemas.microsoft.com/office/drawing/2014/main" id="{44C16B54-E14D-0F9D-CFC8-947EBEECDA7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/>
          <a:stretch/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837096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nn-NO" sz="4000" dirty="0">
                <a:solidFill>
                  <a:schemeClr val="accent2"/>
                </a:solidFill>
              </a:rPr>
              <a:t>Tips og tricks til IT i praksis</a:t>
            </a:r>
            <a:endParaRPr lang="da-DK" sz="4000" dirty="0">
              <a:solidFill>
                <a:schemeClr val="accent2"/>
              </a:solidFill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6613" y="2307265"/>
            <a:ext cx="9272753" cy="3285355"/>
          </a:xfrm>
        </p:spPr>
        <p:txBody>
          <a:bodyPr>
            <a:normAutofit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sz="2000" dirty="0"/>
          </a:p>
        </p:txBody>
      </p:sp>
      <p:sp>
        <p:nvSpPr>
          <p:cNvPr id="4" name="Pladsholder til sidefod 3">
            <a:extLst>
              <a:ext uri="{FF2B5EF4-FFF2-40B4-BE49-F238E27FC236}">
                <a16:creationId xmlns:a16="http://schemas.microsoft.com/office/drawing/2014/main" id="{E8866AA5-43E2-4AEE-BECE-311B0DDF75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457200" rtl="0" eaLnBrk="1" latinLnBrk="0" hangingPunct="1">
              <a:defRPr sz="9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a-DK"/>
              <a:t>Praksisbesøg 22.03.2023</a:t>
            </a:r>
            <a:endParaRPr lang="da-DK" dirty="0"/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da-DK" sz="3200" dirty="0"/>
              <a:t>Frasen</a:t>
            </a:r>
            <a:endParaRPr lang="da-DK" sz="2400" dirty="0"/>
          </a:p>
        </p:txBody>
      </p:sp>
      <p:pic>
        <p:nvPicPr>
          <p:cNvPr id="6" name="Pladsholder til indhold 21">
            <a:extLst>
              <a:ext uri="{FF2B5EF4-FFF2-40B4-BE49-F238E27FC236}">
                <a16:creationId xmlns:a16="http://schemas.microsoft.com/office/drawing/2014/main" id="{817E4483-2E4F-3FAE-4ACC-0182D7D20CF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1" name="Titel 1">
            <a:extLst>
              <a:ext uri="{FF2B5EF4-FFF2-40B4-BE49-F238E27FC236}">
                <a16:creationId xmlns:a16="http://schemas.microsoft.com/office/drawing/2014/main" id="{1347D710-FF50-5D23-CD10-5CC83D87CDED}"/>
              </a:ext>
            </a:extLst>
          </p:cNvPr>
          <p:cNvSpPr txBox="1">
            <a:spLocks/>
          </p:cNvSpPr>
          <p:nvPr/>
        </p:nvSpPr>
        <p:spPr>
          <a:xfrm>
            <a:off x="2146663" y="1953479"/>
            <a:ext cx="8313579" cy="1064986"/>
          </a:xfrm>
          <a:prstGeom prst="rect">
            <a:avLst/>
          </a:prstGeom>
          <a:ln w="38100"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da-DK" sz="3200" dirty="0">
                <a:solidFill>
                  <a:schemeClr val="tx2"/>
                </a:solidFill>
                <a:ea typeface="Verdana" panose="020B0604030504040204" pitchFamily="34" charset="0"/>
              </a:rPr>
              <a:t>Baggrundsskærm som medie for integration af ny og eksisterende viden</a:t>
            </a:r>
          </a:p>
        </p:txBody>
      </p:sp>
    </p:spTree>
    <p:extLst>
      <p:ext uri="{BB962C8B-B14F-4D97-AF65-F5344CB8AC3E}">
        <p14:creationId xmlns:p14="http://schemas.microsoft.com/office/powerpoint/2010/main" val="94308732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ladsholder til sidefod 3">
            <a:extLst>
              <a:ext uri="{FF2B5EF4-FFF2-40B4-BE49-F238E27FC236}">
                <a16:creationId xmlns:a16="http://schemas.microsoft.com/office/drawing/2014/main" id="{E8866AA5-43E2-4AEE-BECE-311B0DDF75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457200" rtl="0" eaLnBrk="1" latinLnBrk="0" hangingPunct="1">
              <a:defRPr sz="9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a-DK"/>
              <a:t>Praksisbesøg 22.03.2023</a:t>
            </a:r>
            <a:endParaRPr lang="da-DK" dirty="0"/>
          </a:p>
        </p:txBody>
      </p:sp>
      <p:pic>
        <p:nvPicPr>
          <p:cNvPr id="12" name="Billede 11" descr="Et billede, der indeholder tekst, skærmbillede, Ydre rum, Univers&#10;&#10;Automatisk genereret beskrivelse">
            <a:extLst>
              <a:ext uri="{FF2B5EF4-FFF2-40B4-BE49-F238E27FC236}">
                <a16:creationId xmlns:a16="http://schemas.microsoft.com/office/drawing/2014/main" id="{81C1DB82-6FCC-8607-F580-750D7E9C412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661516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sz="4000" dirty="0">
                <a:latin typeface="Fira Sans" panose="020B0503050000020004" pitchFamily="34" charset="0"/>
                <a:ea typeface="Verdana" panose="020B0604030504040204" pitchFamily="34" charset="0"/>
              </a:rPr>
              <a:t>Baggrundsskærm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6613" y="2156693"/>
            <a:ext cx="9272753" cy="3435927"/>
          </a:xfrm>
        </p:spPr>
        <p:txBody>
          <a:bodyPr>
            <a:normAutofit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solidFill>
                  <a:srgbClr val="002060"/>
                </a:solidFill>
                <a:latin typeface="+mj-lt"/>
              </a:rPr>
              <a:t>Videoguide til hvordan du laver din egen informative baggrundsskærm:</a:t>
            </a:r>
            <a:endParaRPr lang="da-DK" sz="2000" dirty="0">
              <a:solidFill>
                <a:srgbClr val="002060"/>
              </a:solidFill>
              <a:latin typeface="+mj-lt"/>
              <a:hlinkClick r:id="rId3">
                <a:extLst>
                  <a:ext uri="{A12FA001-AC4F-418D-AE19-62706E023703}">
                    <ahyp:hlinkClr xmlns:ahyp="http://schemas.microsoft.com/office/drawing/2018/hyperlinkcolor" val="tx"/>
                  </a:ext>
                </a:extLst>
              </a:hlinkClick>
            </a:endParaRP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>
                <a:solidFill>
                  <a:schemeClr val="accent1"/>
                </a:solidFill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https://region-hovedstaden-ekstern.23video.com/secret/68850313/1ae4a686c6adb023464a714e31668e28</a:t>
            </a:r>
            <a:endParaRPr lang="da-DK" sz="2000" dirty="0">
              <a:solidFill>
                <a:schemeClr val="accent1"/>
              </a:solidFill>
            </a:endParaRPr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3200" dirty="0">
              <a:latin typeface="Fira Sans" panose="020B0503050000020004" pitchFamily="34" charset="0"/>
              <a:ea typeface="Verdan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5778012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sz="4000" dirty="0">
                <a:latin typeface="Fira Sans" panose="020B0503050000020004" pitchFamily="34" charset="0"/>
              </a:rPr>
              <a:t>Frasen</a:t>
            </a:r>
            <a:endParaRPr lang="da-DK" sz="3200" dirty="0">
              <a:latin typeface="Fira Sans" panose="020B0503050000020004" pitchFamily="34" charset="0"/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7106" y="1819275"/>
            <a:ext cx="9923820" cy="3773345"/>
          </a:xfrm>
        </p:spPr>
        <p:txBody>
          <a:bodyPr>
            <a:normAutofit fontScale="77500" lnSpcReduction="20000"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800" dirty="0">
                <a:solidFill>
                  <a:srgbClr val="002060"/>
                </a:solidFill>
                <a:ea typeface="Verdana" panose="020B0604030504040204" pitchFamily="34" charset="0"/>
              </a:rPr>
              <a:t>Understøtter det gode journalnotat </a:t>
            </a:r>
            <a:r>
              <a:rPr lang="da-DK" sz="2300" dirty="0">
                <a:solidFill>
                  <a:srgbClr val="002060"/>
                </a:solidFill>
                <a:ea typeface="Verdana" panose="020B0604030504040204" pitchFamily="34" charset="0"/>
              </a:rPr>
              <a:t>- Kort og koncis information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800" dirty="0">
                <a:solidFill>
                  <a:srgbClr val="002060"/>
                </a:solidFill>
                <a:ea typeface="Verdana" panose="020B0604030504040204" pitchFamily="34" charset="0"/>
              </a:rPr>
              <a:t>Faglig støtte </a:t>
            </a:r>
            <a:r>
              <a:rPr lang="da-DK" sz="2300" dirty="0">
                <a:solidFill>
                  <a:srgbClr val="002060"/>
                </a:solidFill>
                <a:ea typeface="Verdana" panose="020B0604030504040204" pitchFamily="34" charset="0"/>
              </a:rPr>
              <a:t>- til at huske hvad der høre med til en specifik konsultationstype 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800" dirty="0">
                <a:solidFill>
                  <a:srgbClr val="002060"/>
                </a:solidFill>
                <a:ea typeface="Verdana" panose="020B0604030504040204" pitchFamily="34" charset="0"/>
              </a:rPr>
              <a:t>Strømlinet faglighed </a:t>
            </a:r>
            <a:r>
              <a:rPr lang="da-DK" sz="2300" dirty="0">
                <a:solidFill>
                  <a:srgbClr val="002060"/>
                </a:solidFill>
                <a:ea typeface="Verdana" panose="020B0604030504040204" pitchFamily="34" charset="0"/>
              </a:rPr>
              <a:t>– Ens behandling af samme patient grupper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800" dirty="0">
                <a:solidFill>
                  <a:srgbClr val="002060"/>
                </a:solidFill>
                <a:ea typeface="Verdana" panose="020B0604030504040204" pitchFamily="34" charset="0"/>
              </a:rPr>
              <a:t>Information og plan </a:t>
            </a:r>
            <a:r>
              <a:rPr lang="da-DK" sz="2300" dirty="0">
                <a:solidFill>
                  <a:srgbClr val="002060"/>
                </a:solidFill>
                <a:ea typeface="Verdana" panose="020B0604030504040204" pitchFamily="34" charset="0"/>
              </a:rPr>
              <a:t>- Hvad er sagt til patienten. Det informerede samtykke inden behandling.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800" dirty="0">
                <a:solidFill>
                  <a:srgbClr val="002060"/>
                </a:solidFill>
                <a:ea typeface="Verdana" panose="020B0604030504040204" pitchFamily="34" charset="0"/>
              </a:rPr>
              <a:t>Jura </a:t>
            </a:r>
            <a:r>
              <a:rPr lang="da-DK" sz="2300" dirty="0">
                <a:solidFill>
                  <a:srgbClr val="002060"/>
                </a:solidFill>
                <a:ea typeface="Verdana" panose="020B0604030504040204" pitchFamily="34" charset="0"/>
              </a:rPr>
              <a:t>- Måske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800" dirty="0">
                <a:solidFill>
                  <a:srgbClr val="002060"/>
                </a:solidFill>
                <a:ea typeface="Verdana" panose="020B0604030504040204" pitchFamily="34" charset="0"/>
              </a:rPr>
              <a:t>Det er nemt, når alt er skrevet i forvejen</a:t>
            </a:r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2400" dirty="0">
              <a:latin typeface="Fira Sans" panose="020B05030500000200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6231845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sz="4000" dirty="0">
                <a:latin typeface="Fira Sans" panose="020B0503050000020004" pitchFamily="34" charset="0"/>
              </a:rPr>
              <a:t>Frasen</a:t>
            </a:r>
            <a:endParaRPr lang="da-DK" sz="3200" dirty="0">
              <a:latin typeface="Fira Sans" panose="020B0503050000020004" pitchFamily="34" charset="0"/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84790" y="1583097"/>
            <a:ext cx="7365677" cy="3691805"/>
          </a:xfrm>
        </p:spPr>
        <p:txBody>
          <a:bodyPr>
            <a:normAutofit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200" dirty="0">
                <a:ea typeface="Verdana" panose="020B0604030504040204" pitchFamily="34" charset="0"/>
              </a:rPr>
              <a:t>Risiko ved manglende redigering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200" dirty="0">
                <a:ea typeface="Verdana" panose="020B0604030504040204" pitchFamily="34" charset="0"/>
              </a:rPr>
              <a:t> Ubrugelig information </a:t>
            </a:r>
            <a:r>
              <a:rPr lang="da-DK" dirty="0">
                <a:ea typeface="Verdana" panose="020B0604030504040204" pitchFamily="34" charset="0"/>
              </a:rPr>
              <a:t>- ikke kort og koncis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200" dirty="0">
                <a:ea typeface="Verdana" panose="020B0604030504040204" pitchFamily="34" charset="0"/>
              </a:rPr>
              <a:t> Forkert information</a:t>
            </a:r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2400" dirty="0">
              <a:latin typeface="Fira Sans" panose="020B0503050000020004" pitchFamily="34" charset="0"/>
            </a:endParaRPr>
          </a:p>
        </p:txBody>
      </p:sp>
      <p:pic>
        <p:nvPicPr>
          <p:cNvPr id="6" name="Billede 5">
            <a:extLst>
              <a:ext uri="{FF2B5EF4-FFF2-40B4-BE49-F238E27FC236}">
                <a16:creationId xmlns:a16="http://schemas.microsoft.com/office/drawing/2014/main" id="{E13F20CF-7002-76C3-1815-0DC57DB35BD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10692" y="3080084"/>
            <a:ext cx="7372025" cy="33264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491660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sz="4000" dirty="0">
                <a:latin typeface="Fira Sans" panose="020B0503050000020004" pitchFamily="34" charset="0"/>
              </a:rPr>
              <a:t>Frasen</a:t>
            </a:r>
            <a:endParaRPr lang="da-DK" sz="3200" dirty="0">
              <a:latin typeface="Fira Sans" panose="020B0503050000020004" pitchFamily="34" charset="0"/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6613" y="1838325"/>
            <a:ext cx="9272753" cy="3754295"/>
          </a:xfrm>
        </p:spPr>
        <p:txBody>
          <a:bodyPr>
            <a:normAutofit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200" b="1" dirty="0">
                <a:solidFill>
                  <a:srgbClr val="002060"/>
                </a:solidFill>
                <a:ea typeface="Verdana" panose="020B0604030504040204" pitchFamily="34" charset="0"/>
              </a:rPr>
              <a:t>Alle</a:t>
            </a:r>
            <a:r>
              <a:rPr lang="da-DK" sz="2200" dirty="0">
                <a:solidFill>
                  <a:srgbClr val="002060"/>
                </a:solidFill>
                <a:ea typeface="Verdana" panose="020B0604030504040204" pitchFamily="34" charset="0"/>
              </a:rPr>
              <a:t> tegn i en god frase er bevidst tilvalgt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200" dirty="0">
                <a:solidFill>
                  <a:srgbClr val="002060"/>
                </a:solidFill>
                <a:ea typeface="Verdana" panose="020B0604030504040204" pitchFamily="34" charset="0"/>
              </a:rPr>
              <a:t>Det skal være nemt at slette det, der ikke skal med</a:t>
            </a:r>
          </a:p>
          <a:p>
            <a:pPr marL="534988" lvl="1"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dirty="0">
                <a:solidFill>
                  <a:srgbClr val="002060"/>
                </a:solidFill>
                <a:ea typeface="Verdana" panose="020B0604030504040204" pitchFamily="34" charset="0"/>
              </a:rPr>
              <a:t> Det skal stå til sidst i sætningerne eller nederst</a:t>
            </a:r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2400" dirty="0">
              <a:latin typeface="Fira Sans" panose="020B0503050000020004" pitchFamily="34" charset="0"/>
            </a:endParaRPr>
          </a:p>
        </p:txBody>
      </p:sp>
      <p:pic>
        <p:nvPicPr>
          <p:cNvPr id="6" name="Billede 5" descr="Et billede, der indeholder elektronik, tekst, tastatur, computer&#10;&#10;Automatisk genereret beskrivelse">
            <a:extLst>
              <a:ext uri="{FF2B5EF4-FFF2-40B4-BE49-F238E27FC236}">
                <a16:creationId xmlns:a16="http://schemas.microsoft.com/office/drawing/2014/main" id="{B452439D-8ADD-52AB-3546-C0D39D01325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2045" y="3715472"/>
            <a:ext cx="4483167" cy="2520536"/>
          </a:xfrm>
          <a:prstGeom prst="rect">
            <a:avLst/>
          </a:prstGeom>
        </p:spPr>
      </p:pic>
      <p:pic>
        <p:nvPicPr>
          <p:cNvPr id="8" name="Billede 7" descr="Et billede, der indeholder logo, rød, symbol, Grafik&#10;&#10;Automatisk genereret beskrivelse">
            <a:extLst>
              <a:ext uri="{FF2B5EF4-FFF2-40B4-BE49-F238E27FC236}">
                <a16:creationId xmlns:a16="http://schemas.microsoft.com/office/drawing/2014/main" id="{467E355C-6DC8-3250-D35A-E6341FA57AD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6293" y="4181810"/>
            <a:ext cx="1941897" cy="19418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966759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sz="4000" dirty="0">
                <a:latin typeface="Fira Sans" panose="020B0503050000020004" pitchFamily="34" charset="0"/>
              </a:rPr>
              <a:t>Frasen</a:t>
            </a:r>
            <a:endParaRPr lang="da-DK" sz="3200" dirty="0">
              <a:latin typeface="Fira Sans" panose="020B0503050000020004" pitchFamily="34" charset="0"/>
            </a:endParaRP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6613" y="1581150"/>
            <a:ext cx="9272753" cy="4319919"/>
          </a:xfrm>
        </p:spPr>
        <p:txBody>
          <a:bodyPr>
            <a:normAutofit fontScale="47500" lnSpcReduction="20000"/>
          </a:bodyPr>
          <a:lstStyle/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Samtale om Prostata og PSA. Ikke tiltagende vandladningsgener inden for det sidste ½ år. Skal op 1 gang om natten. Ingen blod i urin eller sæd.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 err="1"/>
              <a:t>Disp</a:t>
            </a:r>
            <a:r>
              <a:rPr lang="da-DK" sz="2000" dirty="0"/>
              <a:t>: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O: Alment upåvirket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 err="1"/>
              <a:t>Rectal</a:t>
            </a:r>
            <a:r>
              <a:rPr lang="da-DK" sz="2000" dirty="0"/>
              <a:t> </a:t>
            </a:r>
            <a:r>
              <a:rPr lang="da-DK" sz="2000" dirty="0" err="1"/>
              <a:t>eksp</a:t>
            </a:r>
            <a:r>
              <a:rPr lang="da-DK" sz="2000" dirty="0"/>
              <a:t>: Inspektion ia. Prostata lettere forstørre med normal midt fure og konsistens. Ingen udfyldninger i ampullen. Normal </a:t>
            </a:r>
            <a:r>
              <a:rPr lang="da-DK" sz="2000" dirty="0" err="1"/>
              <a:t>aff</a:t>
            </a:r>
            <a:r>
              <a:rPr lang="da-DK" sz="2000" dirty="0"/>
              <a:t>. på handsken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P: Info om prostatacancer: 50 % af 60-årige og 75 % af 75-årige har prostata cancer. Omkring 2-3 % dør af prostata cancer.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Efter info ønsker pt. ikke umiddelbart at få taget PSA. Kan genhenvende sig hvis han får symptomer eller han ombestemmer sig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endParaRPr lang="da-DK" sz="2000" dirty="0"/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Ingen forskel på behandling eller ingen </a:t>
            </a:r>
            <a:r>
              <a:rPr lang="da-DK" sz="2000" dirty="0" err="1"/>
              <a:t>beh</a:t>
            </a:r>
            <a:r>
              <a:rPr lang="da-DK" sz="2000" dirty="0"/>
              <a:t> på overlevelse ved tidlig prostata cancer.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Behandlingen har en udløbsdato og denne kan vi udsætte ved at udsætte behandlingsstart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Behandling sigter mod at fjerne testosteron hvilket medføre tabt af kønskarakteristika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endParaRPr lang="da-DK" sz="2000" dirty="0"/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Yderligere info herunder pjece til pt.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https://www.sundhed.dk/sundhedsfaglig/information-til-praksis/nordjylland/almen-praksis/patientforloeb/forloebsbeskrivelser/y-mandlige-koensorganer/psa-mappen/</a:t>
            </a:r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2400" dirty="0">
              <a:latin typeface="Fira Sans" panose="020B05030500000200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6117244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sz="4000" dirty="0"/>
              <a:t>Frasen</a:t>
            </a:r>
            <a:endParaRPr lang="da-DK" sz="3200" dirty="0"/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E16E1620-DD4C-4315-AAEA-E1E081DE5B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6613" y="1695451"/>
            <a:ext cx="9272753" cy="3897170"/>
          </a:xfrm>
        </p:spPr>
        <p:txBody>
          <a:bodyPr>
            <a:normAutofit fontScale="62500" lnSpcReduction="20000"/>
          </a:bodyPr>
          <a:lstStyle/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Samtale om Prostata og PSA. Ikke tiltagende vandladningsgener inden for det sidste ½ år. Skal op </a:t>
            </a:r>
            <a:r>
              <a:rPr lang="da-DK" sz="2000" dirty="0">
                <a:solidFill>
                  <a:srgbClr val="FF0000"/>
                </a:solidFill>
              </a:rPr>
              <a:t>2 </a:t>
            </a:r>
            <a:r>
              <a:rPr lang="da-DK" sz="2000" dirty="0"/>
              <a:t>gang om natten. Ingen blod i urin eller sæd.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 err="1"/>
              <a:t>Disp</a:t>
            </a:r>
            <a:r>
              <a:rPr lang="da-DK" sz="2000" dirty="0"/>
              <a:t>: </a:t>
            </a:r>
            <a:r>
              <a:rPr lang="da-DK" sz="2000" dirty="0">
                <a:solidFill>
                  <a:srgbClr val="FF0000"/>
                </a:solidFill>
              </a:rPr>
              <a:t>Ingen</a:t>
            </a:r>
            <a:endParaRPr lang="da-DK" sz="2000" dirty="0"/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O: Alment upåvirket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 err="1"/>
              <a:t>Rectal</a:t>
            </a:r>
            <a:r>
              <a:rPr lang="da-DK" sz="2000" dirty="0"/>
              <a:t> </a:t>
            </a:r>
            <a:r>
              <a:rPr lang="da-DK" sz="2000" dirty="0" err="1"/>
              <a:t>eksp</a:t>
            </a:r>
            <a:r>
              <a:rPr lang="da-DK" sz="2000" dirty="0"/>
              <a:t>: Inspektion </a:t>
            </a:r>
            <a:r>
              <a:rPr lang="da-DK" sz="2000" dirty="0">
                <a:solidFill>
                  <a:srgbClr val="FF0000"/>
                </a:solidFill>
              </a:rPr>
              <a:t>Enkelt </a:t>
            </a:r>
            <a:r>
              <a:rPr lang="da-DK" sz="2000" dirty="0" err="1">
                <a:solidFill>
                  <a:srgbClr val="FF0000"/>
                </a:solidFill>
              </a:rPr>
              <a:t>mariske</a:t>
            </a:r>
            <a:r>
              <a:rPr lang="da-DK" sz="2000" dirty="0">
                <a:solidFill>
                  <a:srgbClr val="FF0000"/>
                </a:solidFill>
              </a:rPr>
              <a:t> ellers </a:t>
            </a:r>
            <a:r>
              <a:rPr lang="da-DK" sz="2000" dirty="0"/>
              <a:t>ia. Prostata lettere forstørre med normal midt fure og konsistens. Ingen udfyldninger i ampullen. Normal </a:t>
            </a:r>
            <a:r>
              <a:rPr lang="da-DK" sz="2000" dirty="0" err="1"/>
              <a:t>aff</a:t>
            </a:r>
            <a:r>
              <a:rPr lang="da-DK" sz="2000" dirty="0"/>
              <a:t>. på handsken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P: Info om prostatacancer: 50 % af 60-årige og 75 % af 75-årige har prostata cancer. Omkring 2-3 % dør af prostata cancer.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/>
              <a:t>Efter info ønsker pt. ikke umiddelbart at få taget PSA. Kan genhenvende sig hvis han får symptomer eller han ombestemmer sig</a:t>
            </a: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endParaRPr lang="da-DK" sz="2000" dirty="0">
              <a:solidFill>
                <a:srgbClr val="FF0000"/>
              </a:solidFill>
            </a:endParaRPr>
          </a:p>
          <a:p>
            <a:pPr marL="0" indent="0">
              <a:buClr>
                <a:schemeClr val="accent1">
                  <a:lumMod val="50000"/>
                </a:schemeClr>
              </a:buClr>
              <a:buNone/>
            </a:pPr>
            <a:r>
              <a:rPr lang="da-DK" sz="2000" dirty="0">
                <a:solidFill>
                  <a:srgbClr val="FF0000"/>
                </a:solidFill>
              </a:rPr>
              <a:t>Slettet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endParaRPr lang="da-DK" sz="2000" dirty="0"/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2400" dirty="0"/>
          </a:p>
        </p:txBody>
      </p:sp>
    </p:spTree>
    <p:extLst>
      <p:ext uri="{BB962C8B-B14F-4D97-AF65-F5344CB8AC3E}">
        <p14:creationId xmlns:p14="http://schemas.microsoft.com/office/powerpoint/2010/main" val="351311025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da-DK" sz="4000" dirty="0">
                <a:latin typeface="Fira Sans" panose="020B0503050000020004" pitchFamily="34" charset="0"/>
              </a:rPr>
              <a:t>Laboratorie kortet</a:t>
            </a:r>
            <a:endParaRPr lang="da-DK" sz="3200" dirty="0">
              <a:latin typeface="Fira Sans" panose="020B0503050000020004" pitchFamily="34" charset="0"/>
            </a:endParaRPr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2400" dirty="0">
              <a:latin typeface="Fira Sans" panose="020B0503050000020004" pitchFamily="34" charset="0"/>
            </a:endParaRPr>
          </a:p>
        </p:txBody>
      </p:sp>
      <p:sp>
        <p:nvSpPr>
          <p:cNvPr id="6" name="Pladsholder til indhold 2">
            <a:extLst>
              <a:ext uri="{FF2B5EF4-FFF2-40B4-BE49-F238E27FC236}">
                <a16:creationId xmlns:a16="http://schemas.microsoft.com/office/drawing/2014/main" id="{D8D351D2-63E7-5025-B09E-5E6E9DCA0BA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51560" y="1896584"/>
            <a:ext cx="5120640" cy="3272894"/>
          </a:xfrm>
        </p:spPr>
        <p:txBody>
          <a:bodyPr>
            <a:noAutofit/>
          </a:bodyPr>
          <a:lstStyle/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 err="1">
                <a:ea typeface="Calibri" panose="020F0502020204030204" pitchFamily="34" charset="0"/>
                <a:cs typeface="Times New Roman" panose="02020603050405020304" pitchFamily="18" charset="0"/>
              </a:rPr>
              <a:t>Samkodning</a:t>
            </a:r>
            <a:r>
              <a:rPr lang="da-DK" sz="2000" dirty="0">
                <a:ea typeface="Calibri" panose="020F0502020204030204" pitchFamily="34" charset="0"/>
                <a:cs typeface="Times New Roman" panose="02020603050405020304" pitchFamily="18" charset="0"/>
              </a:rPr>
              <a:t> af laboratorie svar</a:t>
            </a:r>
          </a:p>
          <a:p>
            <a:pPr>
              <a:buClr>
                <a:schemeClr val="accent1">
                  <a:lumMod val="50000"/>
                </a:schemeClr>
              </a:buClr>
              <a:buFont typeface="Wingdings 3" panose="05040102010807070707" pitchFamily="18" charset="2"/>
              <a:buChar char=""/>
            </a:pPr>
            <a:r>
              <a:rPr lang="da-DK" sz="2000" dirty="0"/>
              <a:t>Gruppering af analyser i organsystemer evt. i samme rækkefølge som </a:t>
            </a:r>
            <a:r>
              <a:rPr lang="da-DK" sz="2000" dirty="0" err="1"/>
              <a:t>webreq</a:t>
            </a:r>
            <a:endParaRPr lang="da-DK" sz="2000" dirty="0"/>
          </a:p>
        </p:txBody>
      </p:sp>
      <p:pic>
        <p:nvPicPr>
          <p:cNvPr id="7" name="Billede 6">
            <a:extLst>
              <a:ext uri="{FF2B5EF4-FFF2-40B4-BE49-F238E27FC236}">
                <a16:creationId xmlns:a16="http://schemas.microsoft.com/office/drawing/2014/main" id="{E58DEA45-1BA7-5216-2B56-B6339F0DDC59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colorTemperature colorTemp="59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1228" t="10182" r="21498" b="2799"/>
          <a:stretch/>
        </p:blipFill>
        <p:spPr>
          <a:xfrm>
            <a:off x="7211363" y="1801093"/>
            <a:ext cx="3274486" cy="3290777"/>
          </a:xfrm>
          <a:prstGeom prst="rect">
            <a:avLst/>
          </a:prstGeom>
          <a:solidFill>
            <a:srgbClr val="FFFFFF">
              <a:shade val="85000"/>
            </a:srgbClr>
          </a:solidFill>
          <a:ln w="28575" cap="sq">
            <a:solidFill>
              <a:schemeClr val="tx1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51099895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Billede 14" descr="Et billede, der indeholder logo, symbol, cirkel, Grafik&#10;&#10;Automatisk genereret beskrivelse">
            <a:extLst>
              <a:ext uri="{FF2B5EF4-FFF2-40B4-BE49-F238E27FC236}">
                <a16:creationId xmlns:a16="http://schemas.microsoft.com/office/drawing/2014/main" id="{F5F56C80-4343-B0C2-41F4-E92BD7E5F7B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8000" b="90000" l="8667" r="91667">
                        <a14:foregroundMark x1="42667" y1="26000" x2="63667" y2="46333"/>
                        <a14:foregroundMark x1="63667" y1="46333" x2="63667" y2="46333"/>
                        <a14:foregroundMark x1="42667" y1="35667" x2="39667" y2="47333"/>
                        <a14:foregroundMark x1="91667" y1="48000" x2="91667" y2="48000"/>
                        <a14:foregroundMark x1="52333" y1="8333" x2="52333" y2="8333"/>
                        <a14:foregroundMark x1="8667" y1="42667" x2="8667" y2="42667"/>
                        <a14:foregroundMark x1="48667" y1="90000" x2="48667" y2="90000"/>
                        <a14:foregroundMark x1="31333" y1="27333" x2="56000" y2="47000"/>
                        <a14:foregroundMark x1="56000" y1="47000" x2="56667" y2="48333"/>
                        <a14:backgroundMark x1="15667" y1="54333" x2="15667" y2="54333"/>
                        <a14:backgroundMark x1="15667" y1="54333" x2="15667" y2="54333"/>
                        <a14:backgroundMark x1="15667" y1="54333" x2="16333" y2="56000"/>
                        <a14:backgroundMark x1="16333" y1="51333" x2="16333" y2="51333"/>
                        <a14:backgroundMark x1="15667" y1="47667" x2="15667" y2="47667"/>
                        <a14:backgroundMark x1="16333" y1="59000" x2="16333" y2="59000"/>
                        <a14:backgroundMark x1="17000" y1="62000" x2="17000" y2="62000"/>
                        <a14:backgroundMark x1="18333" y1="64667" x2="18333" y2="64667"/>
                        <a14:backgroundMark x1="19000" y1="67000" x2="19000" y2="67000"/>
                        <a14:backgroundMark x1="19333" y1="67667" x2="19333" y2="67667"/>
                        <a14:backgroundMark x1="29667" y1="21333" x2="29667" y2="21333"/>
                        <a14:backgroundMark x1="29667" y1="20667" x2="29667" y2="20667"/>
                        <a14:backgroundMark x1="29667" y1="20667" x2="29667" y2="20667"/>
                        <a14:backgroundMark x1="30333" y1="20667" x2="30333" y2="20667"/>
                        <a14:backgroundMark x1="85000" y1="42333" x2="85333" y2="45667"/>
                        <a14:backgroundMark x1="84667" y1="41333" x2="84667" y2="41333"/>
                        <a14:backgroundMark x1="83667" y1="40000" x2="83667" y2="40000"/>
                        <a14:backgroundMark x1="85667" y1="47333" x2="85667" y2="47333"/>
                        <a14:backgroundMark x1="85333" y1="49667" x2="85333" y2="49667"/>
                        <a14:backgroundMark x1="86000" y1="51333" x2="86000" y2="51333"/>
                        <a14:backgroundMark x1="86000" y1="52333" x2="86000" y2="52333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70679" y="593558"/>
            <a:ext cx="2746131" cy="2746131"/>
          </a:xfrm>
          <a:prstGeom prst="rect">
            <a:avLst/>
          </a:prstGeom>
        </p:spPr>
      </p:pic>
      <p:sp>
        <p:nvSpPr>
          <p:cNvPr id="10" name="Pladsholder til indhold 2">
            <a:extLst>
              <a:ext uri="{FF2B5EF4-FFF2-40B4-BE49-F238E27FC236}">
                <a16:creationId xmlns:a16="http://schemas.microsoft.com/office/drawing/2014/main" id="{6675C1EA-CE6B-E481-697B-476D87994291}"/>
              </a:ext>
            </a:extLst>
          </p:cNvPr>
          <p:cNvSpPr txBox="1">
            <a:spLocks/>
          </p:cNvSpPr>
          <p:nvPr/>
        </p:nvSpPr>
        <p:spPr>
          <a:xfrm>
            <a:off x="645044" y="1799503"/>
            <a:ext cx="4320013" cy="1209511"/>
          </a:xfrm>
          <a:prstGeom prst="rect">
            <a:avLst/>
          </a:prstGeom>
        </p:spPr>
        <p:txBody>
          <a:bodyPr vert="horz" lIns="0" tIns="0" rIns="0" bIns="0" numCol="1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5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dirty="0"/>
              <a:t>Information til almen praksis på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5360" y="734293"/>
            <a:ext cx="7540995" cy="711200"/>
          </a:xfrm>
        </p:spPr>
        <p:txBody>
          <a:bodyPr>
            <a:normAutofit/>
          </a:bodyPr>
          <a:lstStyle/>
          <a:p>
            <a:r>
              <a:rPr lang="nn-NO" sz="4000" dirty="0"/>
              <a:t>Take home</a:t>
            </a:r>
            <a:endParaRPr lang="da-DK" sz="4000" dirty="0"/>
          </a:p>
        </p:txBody>
      </p:sp>
      <p:pic>
        <p:nvPicPr>
          <p:cNvPr id="8" name="Billede 7">
            <a:extLst>
              <a:ext uri="{FF2B5EF4-FFF2-40B4-BE49-F238E27FC236}">
                <a16:creationId xmlns:a16="http://schemas.microsoft.com/office/drawing/2014/main" id="{9950AA97-3DE5-7274-256D-8D8E9F62716B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72310" y="264539"/>
            <a:ext cx="2463248" cy="2463248"/>
          </a:xfrm>
          <a:prstGeom prst="rect">
            <a:avLst/>
          </a:prstGeom>
        </p:spPr>
      </p:pic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4DC9AB58-517D-74AA-A795-90E7D48A62AF}"/>
              </a:ext>
            </a:extLst>
          </p:cNvPr>
          <p:cNvSpPr txBox="1">
            <a:spLocks/>
          </p:cNvSpPr>
          <p:nvPr/>
        </p:nvSpPr>
        <p:spPr>
          <a:xfrm>
            <a:off x="5570679" y="322866"/>
            <a:ext cx="2945676" cy="628746"/>
          </a:xfrm>
          <a:prstGeom prst="rect">
            <a:avLst/>
          </a:prstGeom>
        </p:spPr>
        <p:txBody>
          <a:bodyPr vert="horz" lIns="0" tIns="0" rIns="0" bIns="0" numCol="1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5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dirty="0"/>
              <a:t>Minus private </a:t>
            </a:r>
            <a:r>
              <a:rPr lang="da-DK" dirty="0" err="1"/>
              <a:t>email</a:t>
            </a:r>
            <a:endParaRPr lang="da-DK" dirty="0"/>
          </a:p>
        </p:txBody>
      </p:sp>
      <p:pic>
        <p:nvPicPr>
          <p:cNvPr id="4" name="Billede 3">
            <a:extLst>
              <a:ext uri="{FF2B5EF4-FFF2-40B4-BE49-F238E27FC236}">
                <a16:creationId xmlns:a16="http://schemas.microsoft.com/office/drawing/2014/main" id="{CB474C59-489C-9A45-28D6-6CD5D3E6648B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600999" y="2328081"/>
            <a:ext cx="2749971" cy="412496"/>
          </a:xfrm>
          <a:prstGeom prst="rect">
            <a:avLst/>
          </a:prstGeom>
        </p:spPr>
      </p:pic>
      <p:pic>
        <p:nvPicPr>
          <p:cNvPr id="5" name="Billede 4">
            <a:extLst>
              <a:ext uri="{FF2B5EF4-FFF2-40B4-BE49-F238E27FC236}">
                <a16:creationId xmlns:a16="http://schemas.microsoft.com/office/drawing/2014/main" id="{2EA94F3A-62CB-CD7D-40A1-DCF907573346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r="73053"/>
          <a:stretch/>
        </p:blipFill>
        <p:spPr>
          <a:xfrm>
            <a:off x="2055185" y="5610711"/>
            <a:ext cx="3003096" cy="847725"/>
          </a:xfrm>
          <a:prstGeom prst="rect">
            <a:avLst/>
          </a:prstGeom>
        </p:spPr>
      </p:pic>
      <p:pic>
        <p:nvPicPr>
          <p:cNvPr id="6" name="Billede 5">
            <a:extLst>
              <a:ext uri="{FF2B5EF4-FFF2-40B4-BE49-F238E27FC236}">
                <a16:creationId xmlns:a16="http://schemas.microsoft.com/office/drawing/2014/main" id="{AAEDD2DB-8C6D-10FE-E6CE-98BD98DF2347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058280" y="5610711"/>
            <a:ext cx="2862469" cy="847724"/>
          </a:xfrm>
          <a:prstGeom prst="rect">
            <a:avLst/>
          </a:prstGeom>
        </p:spPr>
      </p:pic>
      <p:sp>
        <p:nvSpPr>
          <p:cNvPr id="7" name="Tekstfelt 6">
            <a:extLst>
              <a:ext uri="{FF2B5EF4-FFF2-40B4-BE49-F238E27FC236}">
                <a16:creationId xmlns:a16="http://schemas.microsoft.com/office/drawing/2014/main" id="{603270ED-497B-3978-F507-9E24D82EB443}"/>
              </a:ext>
            </a:extLst>
          </p:cNvPr>
          <p:cNvSpPr txBox="1"/>
          <p:nvPr/>
        </p:nvSpPr>
        <p:spPr>
          <a:xfrm>
            <a:off x="4019550" y="5804819"/>
            <a:ext cx="3901199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da-DK" sz="2000" dirty="0">
                <a:solidFill>
                  <a:schemeClr val="bg2"/>
                </a:solidFill>
                <a:latin typeface="Trebuchet MS" panose="020B0603020202020204" pitchFamily="34" charset="0"/>
                <a:cs typeface="Times New Roman" panose="02020603050405020304" pitchFamily="18" charset="0"/>
              </a:rPr>
              <a:t>Kollegial hjælp til livet i praksis</a:t>
            </a:r>
            <a:endParaRPr lang="da-DK" sz="2000" dirty="0">
              <a:solidFill>
                <a:schemeClr val="bg2"/>
              </a:solidFill>
            </a:endParaRPr>
          </a:p>
        </p:txBody>
      </p:sp>
      <p:pic>
        <p:nvPicPr>
          <p:cNvPr id="9" name="Billede 8">
            <a:extLst>
              <a:ext uri="{FF2B5EF4-FFF2-40B4-BE49-F238E27FC236}">
                <a16:creationId xmlns:a16="http://schemas.microsoft.com/office/drawing/2014/main" id="{E85C907D-9F0F-429A-6D6C-F423686775D3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645044" y="3593196"/>
            <a:ext cx="5258241" cy="808960"/>
          </a:xfrm>
          <a:prstGeom prst="rect">
            <a:avLst/>
          </a:prstGeom>
          <a:ln w="38100">
            <a:solidFill>
              <a:schemeClr val="tx1">
                <a:lumMod val="50000"/>
                <a:lumOff val="50000"/>
              </a:schemeClr>
            </a:solidFill>
          </a:ln>
        </p:spPr>
      </p:pic>
      <p:sp>
        <p:nvSpPr>
          <p:cNvPr id="11" name="Pladsholder til indhold 2">
            <a:extLst>
              <a:ext uri="{FF2B5EF4-FFF2-40B4-BE49-F238E27FC236}">
                <a16:creationId xmlns:a16="http://schemas.microsoft.com/office/drawing/2014/main" id="{B4F81040-E5C9-B666-EE28-D170D17F3F4D}"/>
              </a:ext>
            </a:extLst>
          </p:cNvPr>
          <p:cNvSpPr txBox="1">
            <a:spLocks/>
          </p:cNvSpPr>
          <p:nvPr/>
        </p:nvSpPr>
        <p:spPr>
          <a:xfrm>
            <a:off x="2374298" y="2826420"/>
            <a:ext cx="422066" cy="668828"/>
          </a:xfrm>
          <a:prstGeom prst="rect">
            <a:avLst/>
          </a:prstGeom>
        </p:spPr>
        <p:txBody>
          <a:bodyPr vert="horz" lIns="0" tIns="0" rIns="0" bIns="0" numCol="1" rtlCol="0">
            <a:normAutofit lnSpcReduction="10000"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5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sz="4000" dirty="0"/>
              <a:t>&amp;</a:t>
            </a:r>
          </a:p>
        </p:txBody>
      </p:sp>
      <p:pic>
        <p:nvPicPr>
          <p:cNvPr id="12" name="Billede 11" descr="Et billede, der indeholder person, computer, elektronik, indendørs&#10;&#10;Automatisk genereret beskrivelse">
            <a:extLst>
              <a:ext uri="{FF2B5EF4-FFF2-40B4-BE49-F238E27FC236}">
                <a16:creationId xmlns:a16="http://schemas.microsoft.com/office/drawing/2014/main" id="{C0D92AEB-B000-4639-C87A-9523070FB818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81261" y="3775492"/>
            <a:ext cx="2746131" cy="2746131"/>
          </a:xfrm>
          <a:prstGeom prst="rect">
            <a:avLst/>
          </a:prstGeom>
        </p:spPr>
      </p:pic>
      <p:sp>
        <p:nvSpPr>
          <p:cNvPr id="13" name="Pladsholder til indhold 2">
            <a:extLst>
              <a:ext uri="{FF2B5EF4-FFF2-40B4-BE49-F238E27FC236}">
                <a16:creationId xmlns:a16="http://schemas.microsoft.com/office/drawing/2014/main" id="{38CAAA64-A00F-58F1-2B1D-33AFD2DF0DF2}"/>
              </a:ext>
            </a:extLst>
          </p:cNvPr>
          <p:cNvSpPr txBox="1">
            <a:spLocks/>
          </p:cNvSpPr>
          <p:nvPr/>
        </p:nvSpPr>
        <p:spPr>
          <a:xfrm>
            <a:off x="8985546" y="3160131"/>
            <a:ext cx="3187710" cy="474685"/>
          </a:xfrm>
          <a:prstGeom prst="rect">
            <a:avLst/>
          </a:prstGeom>
        </p:spPr>
        <p:txBody>
          <a:bodyPr vert="horz" lIns="0" tIns="0" rIns="0" bIns="0" numCol="1" rtlCol="0">
            <a:normAutofit/>
          </a:bodyPr>
          <a:lstStyle>
            <a:lvl1pPr marL="342900" indent="-342900" algn="l" defTabSz="914318" rtl="0" eaLnBrk="1" latinLnBrk="0" hangingPunct="1">
              <a:lnSpc>
                <a:spcPct val="150000"/>
              </a:lnSpc>
              <a:spcBef>
                <a:spcPts val="1000"/>
              </a:spcBef>
              <a:buFontTx/>
              <a:buBlip>
                <a:blip r:embed="rId5"/>
              </a:buBlip>
              <a:defRPr sz="24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1pPr>
            <a:lvl2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8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2pPr>
            <a:lvl3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2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3pPr>
            <a:lvl4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000" kern="120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4pPr>
            <a:lvl5pPr marL="182563" indent="-182563" algn="l" defTabSz="914318" rtl="0" eaLnBrk="1" latinLnBrk="0" hangingPunct="1">
              <a:lnSpc>
                <a:spcPct val="150000"/>
              </a:lnSpc>
              <a:spcBef>
                <a:spcPts val="499"/>
              </a:spcBef>
              <a:buFontTx/>
              <a:buBlip>
                <a:blip r:embed="rId5"/>
              </a:buBlip>
              <a:tabLst/>
              <a:defRPr sz="1000" kern="1200" baseline="0">
                <a:solidFill>
                  <a:schemeClr val="tx1"/>
                </a:solidFill>
                <a:latin typeface="Fira Sans" panose="020B0503050000020004" pitchFamily="34" charset="0"/>
                <a:ea typeface="+mn-ea"/>
                <a:cs typeface="+mn-cs"/>
              </a:defRPr>
            </a:lvl5pPr>
            <a:lvl6pPr marL="251437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534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692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850" indent="-228580" algn="l" defTabSz="914318" rtl="0" eaLnBrk="1" latinLnBrk="0" hangingPunct="1">
              <a:lnSpc>
                <a:spcPct val="90000"/>
              </a:lnSpc>
              <a:spcBef>
                <a:spcPts val="499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50000"/>
                </a:schemeClr>
              </a:buClr>
              <a:buNone/>
            </a:pPr>
            <a:r>
              <a:rPr lang="da-DK" dirty="0"/>
              <a:t>Årlig PC gennemgang</a:t>
            </a:r>
          </a:p>
        </p:txBody>
      </p:sp>
    </p:spTree>
    <p:extLst>
      <p:ext uri="{BB962C8B-B14F-4D97-AF65-F5344CB8AC3E}">
        <p14:creationId xmlns:p14="http://schemas.microsoft.com/office/powerpoint/2010/main" val="217025392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3" grpId="0"/>
      <p:bldP spid="7" grpId="0"/>
      <p:bldP spid="11" grpId="0"/>
      <p:bldP spid="13" grpId="0"/>
    </p:bld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FEA8D0B-2454-4683-9659-C919EE8ABE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17731" y="1159667"/>
            <a:ext cx="3376303" cy="711200"/>
          </a:xfrm>
        </p:spPr>
        <p:txBody>
          <a:bodyPr>
            <a:normAutofit/>
          </a:bodyPr>
          <a:lstStyle/>
          <a:p>
            <a:r>
              <a:rPr lang="da-DK" sz="4000" dirty="0">
                <a:latin typeface="Fira Sans" panose="020B0503050000020004" pitchFamily="34" charset="0"/>
              </a:rPr>
              <a:t>Spørgsmål?</a:t>
            </a:r>
            <a:endParaRPr lang="da-DK" sz="3200" dirty="0">
              <a:latin typeface="Fira Sans" panose="020B0503050000020004" pitchFamily="34" charset="0"/>
            </a:endParaRPr>
          </a:p>
        </p:txBody>
      </p:sp>
      <p:sp>
        <p:nvSpPr>
          <p:cNvPr id="5" name="Titel 1">
            <a:extLst>
              <a:ext uri="{FF2B5EF4-FFF2-40B4-BE49-F238E27FC236}">
                <a16:creationId xmlns:a16="http://schemas.microsoft.com/office/drawing/2014/main" id="{4FC27CBA-CCBB-497A-B604-6EAA274F5AE5}"/>
              </a:ext>
            </a:extLst>
          </p:cNvPr>
          <p:cNvSpPr txBox="1">
            <a:spLocks/>
          </p:cNvSpPr>
          <p:nvPr/>
        </p:nvSpPr>
        <p:spPr>
          <a:xfrm>
            <a:off x="1552634" y="1445493"/>
            <a:ext cx="7540995" cy="7112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endParaRPr lang="da-DK" sz="2400" dirty="0">
              <a:latin typeface="Fira Sans" panose="020B0503050000020004" pitchFamily="34" charset="0"/>
            </a:endParaRPr>
          </a:p>
        </p:txBody>
      </p:sp>
      <p:pic>
        <p:nvPicPr>
          <p:cNvPr id="3" name="Billede 2" descr="Et billede, der indeholder tekst&#10;&#10;Automatisk genereret beskrivelse">
            <a:extLst>
              <a:ext uri="{FF2B5EF4-FFF2-40B4-BE49-F238E27FC236}">
                <a16:creationId xmlns:a16="http://schemas.microsoft.com/office/drawing/2014/main" id="{E204DC63-EDD5-6E0E-D76B-1FA13649D94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60426" y="2867893"/>
            <a:ext cx="2405690" cy="3617579"/>
          </a:xfrm>
          <a:prstGeom prst="rect">
            <a:avLst/>
          </a:prstGeom>
        </p:spPr>
      </p:pic>
      <p:sp>
        <p:nvSpPr>
          <p:cNvPr id="4" name="Titel 1">
            <a:extLst>
              <a:ext uri="{FF2B5EF4-FFF2-40B4-BE49-F238E27FC236}">
                <a16:creationId xmlns:a16="http://schemas.microsoft.com/office/drawing/2014/main" id="{3EEF30DD-F459-BDD1-3350-13DE2FF9E9B4}"/>
              </a:ext>
            </a:extLst>
          </p:cNvPr>
          <p:cNvSpPr txBox="1">
            <a:spLocks/>
          </p:cNvSpPr>
          <p:nvPr/>
        </p:nvSpPr>
        <p:spPr>
          <a:xfrm>
            <a:off x="3541384" y="2203209"/>
            <a:ext cx="802002" cy="1212161"/>
          </a:xfrm>
          <a:prstGeom prst="rect">
            <a:avLst/>
          </a:prstGeom>
          <a:effectLst/>
        </p:spPr>
        <p:txBody>
          <a:bodyPr vert="horz" lIns="0" tIns="192024" rIns="0" bIns="0" rtlCol="0" anchor="t" anchorCtr="0">
            <a:noAutofit/>
          </a:bodyPr>
          <a:lstStyle>
            <a:lvl1pPr algn="l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3600" b="1" i="0" kern="1200" spc="0" baseline="0">
                <a:solidFill>
                  <a:schemeClr val="accent1"/>
                </a:solidFill>
                <a:latin typeface="Fira Sans" panose="020B0503050000020004" pitchFamily="34" charset="0"/>
                <a:ea typeface="Fira Sans" panose="020B0503050000020004" pitchFamily="34" charset="0"/>
                <a:cs typeface="Fira Sans" panose="020B0503050000020004" pitchFamily="34" charset="0"/>
              </a:defRPr>
            </a:lvl1pPr>
          </a:lstStyle>
          <a:p>
            <a:r>
              <a:rPr lang="da-DK" sz="8000" dirty="0"/>
              <a:t>?</a:t>
            </a:r>
          </a:p>
        </p:txBody>
      </p:sp>
      <p:pic>
        <p:nvPicPr>
          <p:cNvPr id="11" name="Billede 10" descr="Et billede, der indeholder kontorartikler, Børnekunst, indendørs&#10;&#10;Automatisk genereret beskrivelse">
            <a:extLst>
              <a:ext uri="{FF2B5EF4-FFF2-40B4-BE49-F238E27FC236}">
                <a16:creationId xmlns:a16="http://schemas.microsoft.com/office/drawing/2014/main" id="{066DE059-8D15-AE48-0F48-EA82559CD06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62553" y="2401676"/>
            <a:ext cx="4262151" cy="2841434"/>
          </a:xfrm>
          <a:prstGeom prst="rect">
            <a:avLst/>
          </a:prstGeom>
        </p:spPr>
      </p:pic>
      <p:sp>
        <p:nvSpPr>
          <p:cNvPr id="12" name="Titel 1">
            <a:extLst>
              <a:ext uri="{FF2B5EF4-FFF2-40B4-BE49-F238E27FC236}">
                <a16:creationId xmlns:a16="http://schemas.microsoft.com/office/drawing/2014/main" id="{C10728D4-B798-C10F-8A30-7A72BEBC0C2C}"/>
              </a:ext>
            </a:extLst>
          </p:cNvPr>
          <p:cNvSpPr txBox="1">
            <a:spLocks/>
          </p:cNvSpPr>
          <p:nvPr/>
        </p:nvSpPr>
        <p:spPr>
          <a:xfrm>
            <a:off x="6962553" y="1120331"/>
            <a:ext cx="3376303" cy="711200"/>
          </a:xfrm>
          <a:prstGeom prst="rect">
            <a:avLst/>
          </a:prstGeom>
          <a:effectLst/>
        </p:spPr>
        <p:txBody>
          <a:bodyPr vert="horz" lIns="0" tIns="192024" rIns="0" bIns="0" rtlCol="0" anchor="t" anchorCtr="0">
            <a:normAutofit/>
          </a:bodyPr>
          <a:lstStyle>
            <a:lvl1pPr algn="l" defTabSz="914318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3600" b="1" i="0" kern="1200" spc="0" baseline="0">
                <a:solidFill>
                  <a:schemeClr val="accent1"/>
                </a:solidFill>
                <a:latin typeface="Fira Sans" panose="020B0503050000020004" pitchFamily="34" charset="0"/>
                <a:ea typeface="Fira Sans" panose="020B0503050000020004" pitchFamily="34" charset="0"/>
                <a:cs typeface="Fira Sans" panose="020B0503050000020004" pitchFamily="34" charset="0"/>
              </a:defRPr>
            </a:lvl1pPr>
          </a:lstStyle>
          <a:p>
            <a:r>
              <a:rPr lang="da-DK" sz="4000" dirty="0"/>
              <a:t>Evaluering</a:t>
            </a:r>
            <a:endParaRPr lang="da-DK" sz="3200" dirty="0"/>
          </a:p>
        </p:txBody>
      </p:sp>
    </p:spTree>
    <p:extLst>
      <p:ext uri="{BB962C8B-B14F-4D97-AF65-F5344CB8AC3E}">
        <p14:creationId xmlns:p14="http://schemas.microsoft.com/office/powerpoint/2010/main" val="73188226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>
        <p15:prstTrans prst="peelOff"/>
      </p:transition>
    </mc:Choice>
    <mc:Fallback xmlns="">
      <p:transition>
        <p:fade/>
      </p:transition>
    </mc:Fallback>
  </mc:AlternateContent>
</p:sld>
</file>

<file path=ppt/theme/theme1.xml><?xml version="1.0" encoding="utf-8"?>
<a:theme xmlns:a="http://schemas.openxmlformats.org/drawingml/2006/main" name="Voodoo Powerpoint Template">
  <a:themeElements>
    <a:clrScheme name="KAP-H TAO">
      <a:dk1>
        <a:srgbClr val="00284D"/>
      </a:dk1>
      <a:lt1>
        <a:srgbClr val="F0F0F0"/>
      </a:lt1>
      <a:dk2>
        <a:srgbClr val="222222"/>
      </a:dk2>
      <a:lt2>
        <a:srgbClr val="FEFFFF"/>
      </a:lt2>
      <a:accent1>
        <a:srgbClr val="4990E2"/>
      </a:accent1>
      <a:accent2>
        <a:srgbClr val="D35E80"/>
      </a:accent2>
      <a:accent3>
        <a:srgbClr val="79BAAC"/>
      </a:accent3>
      <a:accent4>
        <a:srgbClr val="D2A15F"/>
      </a:accent4>
      <a:accent5>
        <a:srgbClr val="7B69AE"/>
      </a:accent5>
      <a:accent6>
        <a:srgbClr val="C7D666"/>
      </a:accent6>
      <a:hlink>
        <a:srgbClr val="5352F5"/>
      </a:hlink>
      <a:folHlink>
        <a:srgbClr val="BFBFBF"/>
      </a:folHlink>
    </a:clrScheme>
    <a:fontScheme name="Brugerdefineret 1">
      <a:majorFont>
        <a:latin typeface="Fira Sans"/>
        <a:ea typeface=""/>
        <a:cs typeface=""/>
      </a:majorFont>
      <a:minorFont>
        <a:latin typeface="Open Sans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bg2"/>
        </a:solidFill>
        <a:ln>
          <a:noFill/>
        </a:ln>
        <a:effectLst>
          <a:outerShdw blurRad="38100" dist="12700" dir="5400000" algn="ctr" rotWithShape="0">
            <a:prstClr val="black">
              <a:alpha val="15000"/>
            </a:prstClr>
          </a:outerShdw>
        </a:effectLst>
      </a:spPr>
      <a:bodyPr wrap="square" lIns="0" tIns="0" rIns="0" bIns="0" rtlCol="0" anchor="t">
        <a:noAutofit/>
      </a:bodyPr>
      <a:lstStyle>
        <a:defPPr algn="ctr">
          <a:spcBef>
            <a:spcPts val="1000"/>
          </a:spcBef>
          <a:defRPr sz="1400" b="1" dirty="0" smtClean="0"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noFill/>
      </a:spPr>
      <a:bodyPr wrap="square" lIns="0" tIns="36000" rIns="216000" bIns="36000" rtlCol="0">
        <a:spAutoFit/>
      </a:bodyPr>
      <a:lstStyle>
        <a:defPPr algn="r">
          <a:lnSpc>
            <a:spcPct val="130000"/>
          </a:lnSpc>
          <a:spcBef>
            <a:spcPts val="1000"/>
          </a:spcBef>
          <a:defRPr sz="1600" b="1" dirty="0"/>
        </a:defPPr>
      </a:lstStyle>
    </a:txDef>
  </a:objectDefaults>
  <a:extraClrSchemeLst/>
  <a:extLst>
    <a:ext uri="{05A4C25C-085E-4340-85A3-A5531E510DB2}">
      <thm15:themeFamily xmlns:thm15="http://schemas.microsoft.com/office/thememl/2012/main" name="KAP-H_maj-21" id="{8C8290EC-AABE-5A49-8DA6-6B0569D23A35}" vid="{5932E9F8-72DC-6C4E-90F4-27DC73221267}"/>
    </a:ext>
  </a:extLst>
</a:theme>
</file>

<file path=ppt/theme/theme2.xml><?xml version="1.0" encoding="utf-8"?>
<a:theme xmlns:a="http://schemas.openxmlformats.org/drawingml/2006/main" name="1_Voodoo Powerpoint Template">
  <a:themeElements>
    <a:clrScheme name="KAP-H TAO">
      <a:dk1>
        <a:srgbClr val="00284D"/>
      </a:dk1>
      <a:lt1>
        <a:srgbClr val="F0F0F0"/>
      </a:lt1>
      <a:dk2>
        <a:srgbClr val="222222"/>
      </a:dk2>
      <a:lt2>
        <a:srgbClr val="FEFFFF"/>
      </a:lt2>
      <a:accent1>
        <a:srgbClr val="4990E2"/>
      </a:accent1>
      <a:accent2>
        <a:srgbClr val="D35E80"/>
      </a:accent2>
      <a:accent3>
        <a:srgbClr val="79BAAC"/>
      </a:accent3>
      <a:accent4>
        <a:srgbClr val="D2A15F"/>
      </a:accent4>
      <a:accent5>
        <a:srgbClr val="7B69AE"/>
      </a:accent5>
      <a:accent6>
        <a:srgbClr val="C7D666"/>
      </a:accent6>
      <a:hlink>
        <a:srgbClr val="5352F5"/>
      </a:hlink>
      <a:folHlink>
        <a:srgbClr val="BFBFBF"/>
      </a:folHlink>
    </a:clrScheme>
    <a:fontScheme name="Custom 4">
      <a:majorFont>
        <a:latin typeface="Montserrat Bold"/>
        <a:ea typeface=""/>
        <a:cs typeface=""/>
      </a:majorFont>
      <a:minorFont>
        <a:latin typeface="Open Sans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bg2"/>
        </a:solidFill>
        <a:ln>
          <a:noFill/>
        </a:ln>
        <a:effectLst>
          <a:outerShdw blurRad="38100" dist="12700" dir="5400000" algn="ctr" rotWithShape="0">
            <a:prstClr val="black">
              <a:alpha val="15000"/>
            </a:prstClr>
          </a:outerShdw>
        </a:effectLst>
      </a:spPr>
      <a:bodyPr wrap="square" lIns="0" tIns="0" rIns="0" bIns="0" rtlCol="0" anchor="t">
        <a:noAutofit/>
      </a:bodyPr>
      <a:lstStyle>
        <a:defPPr algn="ctr">
          <a:spcBef>
            <a:spcPts val="1000"/>
          </a:spcBef>
          <a:defRPr sz="1400" b="1" dirty="0" smtClean="0"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noFill/>
      </a:spPr>
      <a:bodyPr wrap="square" lIns="0" tIns="36000" rIns="216000" bIns="36000" rtlCol="0">
        <a:spAutoFit/>
      </a:bodyPr>
      <a:lstStyle>
        <a:defPPr algn="r">
          <a:lnSpc>
            <a:spcPct val="130000"/>
          </a:lnSpc>
          <a:spcBef>
            <a:spcPts val="1000"/>
          </a:spcBef>
          <a:defRPr sz="1600" b="1" dirty="0"/>
        </a:defPPr>
      </a:lstStyle>
    </a:txDef>
  </a:objectDefaults>
  <a:extraClrSchemeLst/>
  <a:extLst>
    <a:ext uri="{05A4C25C-085E-4340-85A3-A5531E510DB2}">
      <thm15:themeFamily xmlns:thm15="http://schemas.microsoft.com/office/thememl/2012/main" name="KAP-H_maj-21" id="{8C8290EC-AABE-5A49-8DA6-6B0569D23A35}" vid="{C99BDC1A-851E-0644-92C3-F456F36A6D03}"/>
    </a:ext>
  </a:extLst>
</a:theme>
</file>

<file path=ppt/theme/theme3.xml><?xml version="1.0" encoding="utf-8"?>
<a:theme xmlns:a="http://schemas.openxmlformats.org/drawingml/2006/main" name="Voodoo2 Powerpoint Template">
  <a:themeElements>
    <a:clrScheme name="KAP-H TAO">
      <a:dk1>
        <a:srgbClr val="00284D"/>
      </a:dk1>
      <a:lt1>
        <a:srgbClr val="F0F0F0"/>
      </a:lt1>
      <a:dk2>
        <a:srgbClr val="222222"/>
      </a:dk2>
      <a:lt2>
        <a:srgbClr val="FEFFFF"/>
      </a:lt2>
      <a:accent1>
        <a:srgbClr val="4990E2"/>
      </a:accent1>
      <a:accent2>
        <a:srgbClr val="D35E80"/>
      </a:accent2>
      <a:accent3>
        <a:srgbClr val="79BAAC"/>
      </a:accent3>
      <a:accent4>
        <a:srgbClr val="D2A15F"/>
      </a:accent4>
      <a:accent5>
        <a:srgbClr val="7B69AE"/>
      </a:accent5>
      <a:accent6>
        <a:srgbClr val="C7D666"/>
      </a:accent6>
      <a:hlink>
        <a:srgbClr val="5352F5"/>
      </a:hlink>
      <a:folHlink>
        <a:srgbClr val="BFBFBF"/>
      </a:folHlink>
    </a:clrScheme>
    <a:fontScheme name="Montserrat_OpenSans">
      <a:majorFont>
        <a:latin typeface="Montserrat-Bold"/>
        <a:ea typeface=""/>
        <a:cs typeface=""/>
      </a:majorFont>
      <a:minorFont>
        <a:latin typeface="Open Sans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tx1"/>
        </a:solidFill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noFill/>
      </a:spPr>
      <a:bodyPr wrap="square" lIns="0" tIns="36000" rIns="144000" bIns="36000" rtlCol="0">
        <a:spAutoFit/>
      </a:bodyPr>
      <a:lstStyle>
        <a:defPPr>
          <a:lnSpc>
            <a:spcPct val="120000"/>
          </a:lnSpc>
          <a:spcBef>
            <a:spcPts val="1000"/>
          </a:spcBef>
          <a:defRPr sz="1400" b="1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KAP-H_maj-21" id="{8C8290EC-AABE-5A49-8DA6-6B0569D23A35}" vid="{2A16C510-606B-7B41-9747-1CA1C6BF0DEF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KAP-H_maj-21</Template>
  <TotalTime>4884</TotalTime>
  <Words>1525</Words>
  <Application>Microsoft Office PowerPoint</Application>
  <PresentationFormat>Widescreen</PresentationFormat>
  <Paragraphs>282</Paragraphs>
  <Slides>49</Slides>
  <Notes>41</Notes>
  <HiddenSlides>0</HiddenSlides>
  <MMClips>8</MMClips>
  <ScaleCrop>false</ScaleCrop>
  <HeadingPairs>
    <vt:vector size="6" baseType="variant">
      <vt:variant>
        <vt:lpstr>Benyttede skrifttyper</vt:lpstr>
      </vt:variant>
      <vt:variant>
        <vt:i4>8</vt:i4>
      </vt:variant>
      <vt:variant>
        <vt:lpstr>Tema</vt:lpstr>
      </vt:variant>
      <vt:variant>
        <vt:i4>3</vt:i4>
      </vt:variant>
      <vt:variant>
        <vt:lpstr>Slidetitler</vt:lpstr>
      </vt:variant>
      <vt:variant>
        <vt:i4>49</vt:i4>
      </vt:variant>
    </vt:vector>
  </HeadingPairs>
  <TitlesOfParts>
    <vt:vector size="60" baseType="lpstr">
      <vt:lpstr>Fira Sans</vt:lpstr>
      <vt:lpstr>Arial</vt:lpstr>
      <vt:lpstr>Open Sans</vt:lpstr>
      <vt:lpstr>Fira Sans Light</vt:lpstr>
      <vt:lpstr>Verdana</vt:lpstr>
      <vt:lpstr>Fira Sans Medium</vt:lpstr>
      <vt:lpstr>Trebuchet MS</vt:lpstr>
      <vt:lpstr>Wingdings 3</vt:lpstr>
      <vt:lpstr>Voodoo Powerpoint Template</vt:lpstr>
      <vt:lpstr>1_Voodoo Powerpoint Template</vt:lpstr>
      <vt:lpstr>Voodoo2 Powerpoint Template</vt:lpstr>
      <vt:lpstr>PowerPoint-præsentation</vt:lpstr>
      <vt:lpstr>PowerPoint-præsentation</vt:lpstr>
      <vt:lpstr>PowerPoint-præsentation</vt:lpstr>
      <vt:lpstr>IT-sikkerhed</vt:lpstr>
      <vt:lpstr>Sikker adgang med Windows</vt:lpstr>
      <vt:lpstr>Årlig revurdering af IT-sikkerhedspolitik</vt:lpstr>
      <vt:lpstr>Slettepolitik</vt:lpstr>
      <vt:lpstr>Server</vt:lpstr>
      <vt:lpstr>Udlevering af patientjournal</vt:lpstr>
      <vt:lpstr> Årligt IT-eftersyn på alle PC’er</vt:lpstr>
      <vt:lpstr> Windows update</vt:lpstr>
      <vt:lpstr>Windows sikkerhed</vt:lpstr>
      <vt:lpstr>Diskoprydning</vt:lpstr>
      <vt:lpstr>Overførsler</vt:lpstr>
      <vt:lpstr>Lagerassistent</vt:lpstr>
      <vt:lpstr>Programmer</vt:lpstr>
      <vt:lpstr>Privatliv Crome</vt:lpstr>
      <vt:lpstr>Privatliv Egde</vt:lpstr>
      <vt:lpstr> Årligt IT-eftersyn på alle PC’er</vt:lpstr>
      <vt:lpstr>Links til yderligere information</vt:lpstr>
      <vt:lpstr>PowerPoint-præsentation</vt:lpstr>
      <vt:lpstr>Informationssøgning via browser</vt:lpstr>
      <vt:lpstr>Nyttige links</vt:lpstr>
      <vt:lpstr>Tips og tricks til IT i praksis</vt:lpstr>
      <vt:lpstr>Region H’s praksisinformation</vt:lpstr>
      <vt:lpstr>Region H’s praksisinformation</vt:lpstr>
      <vt:lpstr>Region H’s praksisinformation</vt:lpstr>
      <vt:lpstr>Region H’s praksisinformation</vt:lpstr>
      <vt:lpstr>Region H’s praksisinformation</vt:lpstr>
      <vt:lpstr>Forløbsbeskrivelser, Forløbsplaner &amp; Forløbsprogrammer</vt:lpstr>
      <vt:lpstr>Region H’s praksisinformation</vt:lpstr>
      <vt:lpstr>Region H’s praksisinformation</vt:lpstr>
      <vt:lpstr>Region H’s praksisinformation</vt:lpstr>
      <vt:lpstr>PowerPoint-præsentation</vt:lpstr>
      <vt:lpstr>IT til patienterne</vt:lpstr>
      <vt:lpstr>ATC-kode - Anatomical Therapeutic Chemical Classification System</vt:lpstr>
      <vt:lpstr>Tips og tricks til IT i praksis</vt:lpstr>
      <vt:lpstr>Tips og tricks til IT i praksis</vt:lpstr>
      <vt:lpstr>Tips og tricks til IT i praksis</vt:lpstr>
      <vt:lpstr>PowerPoint-præsentation</vt:lpstr>
      <vt:lpstr>Baggrundsskærm</vt:lpstr>
      <vt:lpstr>Frasen</vt:lpstr>
      <vt:lpstr>Frasen</vt:lpstr>
      <vt:lpstr>Frasen</vt:lpstr>
      <vt:lpstr>Frasen</vt:lpstr>
      <vt:lpstr>Frasen</vt:lpstr>
      <vt:lpstr>Laboratorie kortet</vt:lpstr>
      <vt:lpstr>Take home</vt:lpstr>
      <vt:lpstr>Spørgsmål?</vt:lpstr>
    </vt:vector>
  </TitlesOfParts>
  <Manager/>
  <Company/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skabelon</dc:title>
  <dc:subject/>
  <dc:creator>Frederik Brainin Jensen</dc:creator>
  <cp:keywords/>
  <dc:description/>
  <cp:lastModifiedBy>Caroline Louise Bundgaard</cp:lastModifiedBy>
  <cp:revision>16</cp:revision>
  <dcterms:created xsi:type="dcterms:W3CDTF">2021-05-19T07:16:02Z</dcterms:created>
  <dcterms:modified xsi:type="dcterms:W3CDTF">2024-08-16T11:44:28Z</dcterms:modified>
  <cp:category/>
</cp:coreProperties>
</file>