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1" r:id="rId3"/>
    <p:sldId id="258" r:id="rId4"/>
    <p:sldId id="263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E0EAA-F763-4131-BB37-695A9D8E104F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283A0-B9C2-4ACC-9183-0AF52BD184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196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err="1"/>
              <a:t>Fokus</a:t>
            </a:r>
            <a:r>
              <a:rPr lang="en-US" baseline="0" dirty="0"/>
              <a:t> </a:t>
            </a:r>
            <a:r>
              <a:rPr lang="en-US" baseline="0" dirty="0" err="1"/>
              <a:t>på</a:t>
            </a:r>
            <a:r>
              <a:rPr lang="en-US" baseline="0" dirty="0"/>
              <a:t> </a:t>
            </a:r>
            <a:r>
              <a:rPr lang="en-US" baseline="0" dirty="0" err="1"/>
              <a:t>torakal</a:t>
            </a:r>
            <a:r>
              <a:rPr lang="en-US" baseline="0" dirty="0"/>
              <a:t> aorta-</a:t>
            </a:r>
            <a:r>
              <a:rPr lang="en-US" baseline="0" dirty="0" err="1"/>
              <a:t>aneurisme</a:t>
            </a:r>
            <a:r>
              <a:rPr lang="en-US" baseline="0" dirty="0"/>
              <a:t>, </a:t>
            </a:r>
            <a:r>
              <a:rPr lang="en-US" baseline="0" dirty="0" err="1"/>
              <a:t>samt</a:t>
            </a:r>
            <a:r>
              <a:rPr lang="en-US" baseline="0" dirty="0"/>
              <a:t> de </a:t>
            </a:r>
            <a:r>
              <a:rPr lang="en-US" baseline="0" dirty="0" err="1"/>
              <a:t>overvejelser</a:t>
            </a:r>
            <a:r>
              <a:rPr lang="en-US" baseline="0" dirty="0"/>
              <a:t> man </a:t>
            </a:r>
            <a:r>
              <a:rPr lang="en-US" baseline="0" dirty="0" err="1"/>
              <a:t>skal</a:t>
            </a:r>
            <a:r>
              <a:rPr lang="en-US" baseline="0" dirty="0"/>
              <a:t> have </a:t>
            </a:r>
            <a:r>
              <a:rPr lang="en-US" baseline="0" dirty="0" err="1"/>
              <a:t>i</a:t>
            </a:r>
            <a:r>
              <a:rPr lang="en-US" baseline="0" dirty="0"/>
              <a:t> </a:t>
            </a:r>
            <a:r>
              <a:rPr lang="en-US" baseline="0" dirty="0" err="1"/>
              <a:t>diagnostik</a:t>
            </a:r>
            <a:r>
              <a:rPr lang="en-US" baseline="0" dirty="0"/>
              <a:t> </a:t>
            </a:r>
            <a:r>
              <a:rPr lang="en-US" baseline="0" dirty="0" err="1"/>
              <a:t>og</a:t>
            </a:r>
            <a:r>
              <a:rPr lang="en-US" baseline="0" dirty="0"/>
              <a:t> </a:t>
            </a:r>
            <a:r>
              <a:rPr lang="en-US" baseline="0" dirty="0" err="1"/>
              <a:t>behandling</a:t>
            </a:r>
            <a:r>
              <a:rPr lang="en-US" baseline="0" dirty="0"/>
              <a:t>, </a:t>
            </a:r>
            <a:r>
              <a:rPr lang="en-US" baseline="0" dirty="0" err="1"/>
              <a:t>samt</a:t>
            </a:r>
            <a:r>
              <a:rPr lang="en-US" baseline="0" dirty="0"/>
              <a:t> </a:t>
            </a:r>
            <a:r>
              <a:rPr lang="en-US" baseline="0" dirty="0" err="1"/>
              <a:t>primært</a:t>
            </a:r>
            <a:r>
              <a:rPr lang="en-US" baseline="0" dirty="0"/>
              <a:t> </a:t>
            </a:r>
            <a:r>
              <a:rPr lang="en-US" baseline="0" dirty="0" err="1"/>
              <a:t>ekkokardiografiske</a:t>
            </a:r>
            <a:r>
              <a:rPr lang="en-US" baseline="0" dirty="0"/>
              <a:t> </a:t>
            </a:r>
            <a:r>
              <a:rPr lang="en-US" baseline="0" dirty="0" err="1"/>
              <a:t>vurderinger</a:t>
            </a:r>
            <a:r>
              <a:rPr lang="en-US" baseline="0" dirty="0"/>
              <a:t>…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46B09-DC67-E146-891D-2FF12F4941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183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1673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98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606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20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172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744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9402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0405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1324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041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39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A3863-A0E6-4A29-B788-4D88719E5FE6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41E6F-53CB-4DEE-8F0F-4C044B4042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9617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alphaModFix amt="35000"/>
          </a:blip>
          <a:srcRect l="1" r="45454"/>
          <a:stretch/>
        </p:blipFill>
        <p:spPr>
          <a:xfrm>
            <a:off x="-112295" y="-336809"/>
            <a:ext cx="7061200" cy="75994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90774"/>
            <a:ext cx="9144000" cy="1957721"/>
          </a:xfrm>
        </p:spPr>
        <p:txBody>
          <a:bodyPr>
            <a:normAutofit/>
          </a:bodyPr>
          <a:lstStyle/>
          <a:p>
            <a:r>
              <a:rPr lang="en-US" dirty="0" err="1"/>
              <a:t>Medfødte</a:t>
            </a:r>
            <a:r>
              <a:rPr lang="en-US" dirty="0"/>
              <a:t> </a:t>
            </a:r>
            <a:r>
              <a:rPr lang="en-US" dirty="0" err="1"/>
              <a:t>hjertelidelser</a:t>
            </a:r>
            <a:r>
              <a:rPr lang="en-US" dirty="0"/>
              <a:t> og </a:t>
            </a:r>
            <a:r>
              <a:rPr lang="en-US" dirty="0" err="1"/>
              <a:t>udredning</a:t>
            </a:r>
            <a:r>
              <a:rPr lang="en-US" dirty="0"/>
              <a:t> </a:t>
            </a:r>
            <a:r>
              <a:rPr lang="en-US" dirty="0" err="1"/>
              <a:t>af</a:t>
            </a:r>
            <a:r>
              <a:rPr lang="en-US" dirty="0"/>
              <a:t> </a:t>
            </a:r>
            <a:r>
              <a:rPr lang="en-US" dirty="0" err="1"/>
              <a:t>disse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53030"/>
            <a:ext cx="9144000" cy="2017295"/>
          </a:xfrm>
        </p:spPr>
        <p:txBody>
          <a:bodyPr>
            <a:normAutofit/>
          </a:bodyPr>
          <a:lstStyle/>
          <a:p>
            <a:r>
              <a:rPr lang="en-US" dirty="0" err="1"/>
              <a:t>Fyraftensmøde</a:t>
            </a:r>
            <a:r>
              <a:rPr lang="en-US" dirty="0"/>
              <a:t> 14.maj 2024</a:t>
            </a:r>
          </a:p>
          <a:p>
            <a:r>
              <a:rPr lang="en-US" dirty="0"/>
              <a:t>Dorte Guldbrand</a:t>
            </a:r>
          </a:p>
          <a:p>
            <a:r>
              <a:rPr lang="en-US" dirty="0"/>
              <a:t>Hjertesygdomme, AUH</a:t>
            </a:r>
          </a:p>
        </p:txBody>
      </p:sp>
    </p:spTree>
    <p:extLst>
      <p:ext uri="{BB962C8B-B14F-4D97-AF65-F5344CB8AC3E}">
        <p14:creationId xmlns:p14="http://schemas.microsoft.com/office/powerpoint/2010/main" val="1657844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Medfødte hjertelidelser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Strukturelle misdannelser</a:t>
            </a:r>
          </a:p>
          <a:p>
            <a:r>
              <a:rPr lang="da-DK" dirty="0"/>
              <a:t>Arvelige hjertesygdomme</a:t>
            </a:r>
          </a:p>
          <a:p>
            <a:endParaRPr lang="da-DK" dirty="0"/>
          </a:p>
          <a:p>
            <a:r>
              <a:rPr lang="da-DK" dirty="0"/>
              <a:t>Børn</a:t>
            </a:r>
          </a:p>
          <a:p>
            <a:r>
              <a:rPr lang="da-DK" dirty="0"/>
              <a:t>Voksne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1" r="45454"/>
          <a:stretch/>
        </p:blipFill>
        <p:spPr>
          <a:xfrm>
            <a:off x="10092868" y="4143897"/>
            <a:ext cx="2521863" cy="2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95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Medfødte hjertelidelser - børn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2883"/>
          </a:xfrm>
        </p:spPr>
        <p:txBody>
          <a:bodyPr>
            <a:normAutofit/>
          </a:bodyPr>
          <a:lstStyle/>
          <a:p>
            <a:r>
              <a:rPr lang="da-DK" dirty="0"/>
              <a:t>Op til 80% har mislyd på et tidspunkt i barnealderen</a:t>
            </a:r>
          </a:p>
          <a:p>
            <a:r>
              <a:rPr lang="da-DK" dirty="0"/>
              <a:t>Risikoen for patologisk  mislyd størst hos små børn</a:t>
            </a:r>
          </a:p>
          <a:p>
            <a:pPr lvl="1"/>
            <a:r>
              <a:rPr lang="da-DK" dirty="0"/>
              <a:t>henvis alle børn til ekkokardiografi hvis mislyd ved 5.ugers/5.mdrs </a:t>
            </a:r>
            <a:r>
              <a:rPr lang="da-DK" dirty="0" err="1"/>
              <a:t>us</a:t>
            </a:r>
            <a:endParaRPr lang="da-DK" dirty="0"/>
          </a:p>
          <a:p>
            <a:r>
              <a:rPr lang="da-DK" dirty="0"/>
              <a:t>Hit-raten for ældre børn er meget lille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1" r="45454"/>
          <a:stretch/>
        </p:blipFill>
        <p:spPr>
          <a:xfrm>
            <a:off x="10092868" y="4143897"/>
            <a:ext cx="2521863" cy="2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141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Medfødte hjertelidelser - børn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2883"/>
          </a:xfrm>
        </p:spPr>
        <p:txBody>
          <a:bodyPr>
            <a:normAutofit/>
          </a:bodyPr>
          <a:lstStyle/>
          <a:p>
            <a:r>
              <a:rPr lang="da-DK" dirty="0"/>
              <a:t>Større børn skal kun henvises ved mistanke om patologi</a:t>
            </a:r>
          </a:p>
          <a:p>
            <a:pPr lvl="1"/>
            <a:r>
              <a:rPr lang="da-DK" dirty="0"/>
              <a:t>diastolisk mislyd</a:t>
            </a:r>
          </a:p>
          <a:p>
            <a:pPr lvl="1"/>
            <a:r>
              <a:rPr lang="da-DK" dirty="0"/>
              <a:t>høj/kraftig mislyd</a:t>
            </a:r>
          </a:p>
          <a:p>
            <a:pPr lvl="1"/>
            <a:r>
              <a:rPr lang="da-DK" dirty="0" err="1"/>
              <a:t>holosystolisk</a:t>
            </a:r>
            <a:r>
              <a:rPr lang="da-DK" dirty="0"/>
              <a:t> mislyd</a:t>
            </a:r>
          </a:p>
          <a:p>
            <a:pPr lvl="1"/>
            <a:r>
              <a:rPr lang="da-DK" dirty="0"/>
              <a:t>mislyde der projekteres til hals/ryg</a:t>
            </a:r>
          </a:p>
          <a:p>
            <a:pPr lvl="1"/>
            <a:r>
              <a:rPr lang="da-DK" dirty="0"/>
              <a:t>klinisk mistanke om mistrivsel/hjertesygdom</a:t>
            </a:r>
          </a:p>
          <a:p>
            <a:endParaRPr lang="da-DK" dirty="0"/>
          </a:p>
          <a:p>
            <a:r>
              <a:rPr lang="da-DK" dirty="0"/>
              <a:t>Arvelig hjertesygdom kræver ofte først udredning/kontrol i voksenalderen – spørg ved tvivl (korrespondancebrev)</a:t>
            </a:r>
          </a:p>
          <a:p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1" r="45454"/>
          <a:stretch/>
        </p:blipFill>
        <p:spPr>
          <a:xfrm>
            <a:off x="10092868" y="4143897"/>
            <a:ext cx="2521863" cy="2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4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Medfødte hjertelidelser - voksne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Strukturel hjertesygdom som oftest diagnosticeret i barnealderen </a:t>
            </a:r>
          </a:p>
          <a:p>
            <a:r>
              <a:rPr lang="da-DK" dirty="0"/>
              <a:t>ASD en undtagelse (åndenød, hjertebanken)</a:t>
            </a:r>
          </a:p>
          <a:p>
            <a:endParaRPr lang="da-DK" dirty="0"/>
          </a:p>
          <a:p>
            <a:r>
              <a:rPr lang="da-DK" dirty="0"/>
              <a:t>Arvelige hjertesygdomme</a:t>
            </a:r>
          </a:p>
          <a:p>
            <a:pPr lvl="1"/>
            <a:r>
              <a:rPr lang="da-DK" dirty="0"/>
              <a:t>Familiær disposition – </a:t>
            </a:r>
            <a:r>
              <a:rPr lang="da-DK" dirty="0" err="1"/>
              <a:t>polygenetisk</a:t>
            </a:r>
            <a:r>
              <a:rPr lang="da-DK" dirty="0"/>
              <a:t> årsag</a:t>
            </a:r>
          </a:p>
          <a:p>
            <a:pPr lvl="1"/>
            <a:r>
              <a:rPr lang="da-DK" dirty="0"/>
              <a:t>Familiær arvelighed – monogenetisk årsag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1" r="45454"/>
          <a:stretch/>
        </p:blipFill>
        <p:spPr>
          <a:xfrm>
            <a:off x="10092868" y="4143897"/>
            <a:ext cx="2521863" cy="2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70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Arvelige hjertesygdomme - henvisning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Disponering</a:t>
            </a:r>
          </a:p>
          <a:p>
            <a:pPr lvl="1"/>
            <a:r>
              <a:rPr lang="da-DK" dirty="0"/>
              <a:t>familiehistorie inkl. alder</a:t>
            </a:r>
          </a:p>
          <a:p>
            <a:pPr lvl="1"/>
            <a:r>
              <a:rPr lang="da-DK" dirty="0"/>
              <a:t>øvrige disponerende faktorer</a:t>
            </a:r>
          </a:p>
          <a:p>
            <a:pPr lvl="1"/>
            <a:r>
              <a:rPr lang="da-DK" dirty="0"/>
              <a:t>evt. genetisk udredning i familien</a:t>
            </a:r>
          </a:p>
          <a:p>
            <a:pPr lvl="1"/>
            <a:r>
              <a:rPr lang="da-DK" dirty="0"/>
              <a:t>symptomer</a:t>
            </a:r>
          </a:p>
          <a:p>
            <a:pPr lvl="1"/>
            <a:endParaRPr lang="da-DK" dirty="0"/>
          </a:p>
          <a:p>
            <a:r>
              <a:rPr lang="da-DK" dirty="0"/>
              <a:t>Er der genetisk set en mulig sammenhæng?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1" r="45454"/>
          <a:stretch/>
        </p:blipFill>
        <p:spPr>
          <a:xfrm>
            <a:off x="10092868" y="4143897"/>
            <a:ext cx="2521863" cy="2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333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Eksempler på henvisninger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da-DK" dirty="0"/>
          </a:p>
          <a:p>
            <a:pPr lvl="1"/>
            <a:r>
              <a:rPr lang="da-DK" dirty="0"/>
              <a:t>16-årig ung mand med periodevis hjertebanken. Familiær disposition: både mormor og morfar havde formentlig AVNRT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>
                <a:solidFill>
                  <a:srgbClr val="0070C0"/>
                </a:solidFill>
              </a:rPr>
              <a:t>Henvisning ok, </a:t>
            </a:r>
            <a:r>
              <a:rPr lang="da-DK" dirty="0" err="1">
                <a:solidFill>
                  <a:srgbClr val="0070C0"/>
                </a:solidFill>
              </a:rPr>
              <a:t>disp</a:t>
            </a:r>
            <a:r>
              <a:rPr lang="da-DK" dirty="0">
                <a:solidFill>
                  <a:srgbClr val="0070C0"/>
                </a:solidFill>
              </a:rPr>
              <a:t> irrelevant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4-årig pige. Forældre bekymrede fordi fars fætter havde barn med hul i hjertet</a:t>
            </a:r>
          </a:p>
          <a:p>
            <a:pPr marL="457200" lvl="1" indent="0">
              <a:buNone/>
            </a:pPr>
            <a:r>
              <a:rPr lang="da-DK" dirty="0"/>
              <a:t>    </a:t>
            </a:r>
            <a:r>
              <a:rPr lang="da-DK" dirty="0">
                <a:solidFill>
                  <a:srgbClr val="0070C0"/>
                </a:solidFill>
              </a:rPr>
              <a:t>Henvisning ikke nødvendig – familien kan beroliges i almen praksis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Mor døde af aortadissektion som 64-årig. Bedes modtaget til vurdering.</a:t>
            </a:r>
          </a:p>
          <a:p>
            <a:pPr marL="457200" lvl="1" indent="0">
              <a:buNone/>
            </a:pPr>
            <a:r>
              <a:rPr lang="da-DK" dirty="0"/>
              <a:t>   </a:t>
            </a:r>
            <a:r>
              <a:rPr lang="da-DK" dirty="0">
                <a:solidFill>
                  <a:srgbClr val="0070C0"/>
                </a:solidFill>
              </a:rPr>
              <a:t>Henvisning mangler information – vil blive afvist</a:t>
            </a:r>
          </a:p>
          <a:p>
            <a:pPr marL="457200" lvl="1" indent="0">
              <a:buNone/>
            </a:pPr>
            <a:endParaRPr lang="da-DK" dirty="0">
              <a:solidFill>
                <a:srgbClr val="0070C0"/>
              </a:solidFill>
            </a:endParaRPr>
          </a:p>
          <a:p>
            <a:r>
              <a:rPr lang="da-DK" dirty="0"/>
              <a:t>Hvis i tvivl så send hellere korrespondancebrev</a:t>
            </a:r>
          </a:p>
          <a:p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1" r="45454"/>
          <a:stretch/>
        </p:blipFill>
        <p:spPr>
          <a:xfrm>
            <a:off x="10092868" y="4143897"/>
            <a:ext cx="2521863" cy="2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59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Widescreen</PresentationFormat>
  <Paragraphs>52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Medfødte hjertelidelser og udredning af disse</vt:lpstr>
      <vt:lpstr>Medfødte hjertelidelser</vt:lpstr>
      <vt:lpstr>Medfødte hjertelidelser - børn</vt:lpstr>
      <vt:lpstr>Medfødte hjertelidelser - børn</vt:lpstr>
      <vt:lpstr>Medfødte hjertelidelser - voksne</vt:lpstr>
      <vt:lpstr>Arvelige hjertesygdomme - henvisning</vt:lpstr>
      <vt:lpstr>Eksempler på henvisninger</vt:lpstr>
    </vt:vector>
  </TitlesOfParts>
  <Company>Region Midtjylland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Medfødte hjertelidelser og udredning af disse</dc:title>
  <dc:creator>Dorte Guldbrand Nielsen</dc:creator>
  <cp:lastModifiedBy>Gert Sund</cp:lastModifiedBy>
  <cp:revision>3</cp:revision>
  <dcterms:created xsi:type="dcterms:W3CDTF">2024-05-07T14:37:12Z</dcterms:created>
  <dcterms:modified xsi:type="dcterms:W3CDTF">2024-06-07T07:25:38Z</dcterms:modified>
</cp:coreProperties>
</file>