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742" r:id="rId4"/>
    <p:sldMasterId id="2147483758" r:id="rId5"/>
    <p:sldMasterId id="2147483773" r:id="rId6"/>
    <p:sldMasterId id="2147483797" r:id="rId7"/>
    <p:sldMasterId id="2147483856" r:id="rId8"/>
    <p:sldMasterId id="2147483869" r:id="rId9"/>
    <p:sldMasterId id="2147483939" r:id="rId10"/>
    <p:sldMasterId id="2147483951" r:id="rId11"/>
    <p:sldMasterId id="2147483953" r:id="rId12"/>
  </p:sldMasterIdLst>
  <p:notesMasterIdLst>
    <p:notesMasterId r:id="rId39"/>
  </p:notesMasterIdLst>
  <p:sldIdLst>
    <p:sldId id="256" r:id="rId13"/>
    <p:sldId id="2134804805" r:id="rId14"/>
    <p:sldId id="2134804806" r:id="rId15"/>
    <p:sldId id="2009" r:id="rId16"/>
    <p:sldId id="2134804807" r:id="rId17"/>
    <p:sldId id="2134804787" r:id="rId18"/>
    <p:sldId id="6086" r:id="rId19"/>
    <p:sldId id="6087" r:id="rId20"/>
    <p:sldId id="2134804761" r:id="rId21"/>
    <p:sldId id="2134804725" r:id="rId22"/>
    <p:sldId id="310" r:id="rId23"/>
    <p:sldId id="311" r:id="rId24"/>
    <p:sldId id="312" r:id="rId25"/>
    <p:sldId id="317" r:id="rId26"/>
    <p:sldId id="2134804777" r:id="rId27"/>
    <p:sldId id="2134804803" r:id="rId28"/>
    <p:sldId id="272" r:id="rId29"/>
    <p:sldId id="273" r:id="rId30"/>
    <p:sldId id="283" r:id="rId31"/>
    <p:sldId id="281" r:id="rId32"/>
    <p:sldId id="330" r:id="rId33"/>
    <p:sldId id="2134804802" r:id="rId34"/>
    <p:sldId id="2134804798" r:id="rId35"/>
    <p:sldId id="2134804792" r:id="rId36"/>
    <p:sldId id="2134804794" r:id="rId37"/>
    <p:sldId id="2134804795" r:id="rId3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1D992-2A9E-45A9-8171-266B8EA5CBBC}" v="1" dt="2024-05-12T19:23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076BA-EBFE-4EDB-9C57-57F16BEE23FA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71F5-51CD-4F51-A0E1-BE165569C5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63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Slide Image Placeholder 1">
            <a:extLst>
              <a:ext uri="{FF2B5EF4-FFF2-40B4-BE49-F238E27FC236}">
                <a16:creationId xmlns:a16="http://schemas.microsoft.com/office/drawing/2014/main" id="{B9C416E0-D4F2-4811-A2C8-C73B355A2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23900"/>
            <a:ext cx="6440487" cy="3624263"/>
          </a:xfrm>
          <a:ln/>
        </p:spPr>
      </p:sp>
      <p:sp>
        <p:nvSpPr>
          <p:cNvPr id="489475" name="Notes Placeholder 2">
            <a:extLst>
              <a:ext uri="{FF2B5EF4-FFF2-40B4-BE49-F238E27FC236}">
                <a16:creationId xmlns:a16="http://schemas.microsoft.com/office/drawing/2014/main" id="{1ED1A246-9188-4C8D-8519-042D347BA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da-DK"/>
          </a:p>
        </p:txBody>
      </p:sp>
      <p:sp>
        <p:nvSpPr>
          <p:cNvPr id="489476" name="Slide Number Placeholder 3">
            <a:extLst>
              <a:ext uri="{FF2B5EF4-FFF2-40B4-BE49-F238E27FC236}">
                <a16:creationId xmlns:a16="http://schemas.microsoft.com/office/drawing/2014/main" id="{6AB88F71-3E92-414D-91CB-AC25A689B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156B7-212D-4193-BDB5-EF944822044E}" type="slidenum">
              <a:rPr kumimoji="0" lang="en-CA" alt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altLang="da-DK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/>
                <a:ea typeface="Arial"/>
              </a:rPr>
              <a:t>FIGURE 2: </a:t>
            </a:r>
            <a:r>
              <a:rPr lang="en-US" altLang="en-US">
                <a:latin typeface="Arial"/>
                <a:ea typeface="Arial"/>
              </a:rPr>
              <a:t>Actions of SGLT-2 inhibitors on the renal microcirculation in patients with DM. Under physiological conditions, SGLT-2 co-transporters reabsorb around 90% of the filtered glucose and relevant amounts of sodium, the macula densa is orchestrating normal tubulo-glomerular feedback and GFR is normal. In patients with DM, the number and activity of SGLT-2 co-trasporters are increased, thus the macula densa senses relatively lower sodium and chloride concentrations, leading to afferent arteriole vasodilation and hyperfiltration. Inhibition of SGLT-2 blocks proximal tubule glucose and sodium reabsorption, which leads to increased sodium and chloride delivery to the macula densa, restoration of normal tubulo-glomerular feedback and afferent vasoconstriction, which in turn reduces renal plasma flow and GFR.
</a:t>
            </a:r>
          </a:p>
          <a:p>
            <a:pPr marL="0" lvl="0" indent="0"/>
            <a:r>
              <a:rPr lang="en-US" altLang="en-US">
                <a:latin typeface="Arial"/>
                <a:ea typeface="Arial"/>
              </a:rPr>
              <a:t>Unless provided in the caption above, the following copyright applies to the content of this slide: © The Author(s) 2019. Published by Oxford University Press on behalf of ERA-EDTA. All rights reserved.This article is published and distributed under the terms of the Oxford University Press, Standard Journals Publication Model (https://academic.oup.com/journals/pages/open_access/funder_policies/chorus/standard_publication_model)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pitchFamily="34" charset="-128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95B28-87F8-46C7-A75F-E34AF4B6EB6E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3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7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7E6CD-EE1E-0C7D-61A2-2F7B9D998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D50B24-5DDE-87AC-13FC-A7B8941D4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286895-D3B8-8C11-36DF-60E301F0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C885E8-BA62-A301-AEC3-C4A39FF7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957454-13D6-02DE-BD13-29DC16C3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81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21A59-BE62-F8FA-CE42-600FBB61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92A4E43-3F9F-D39D-39E8-AE9D4B5BF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72930A-259B-0AE3-EA2E-C04CA5C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545C7B-0CAE-95C0-92F0-70D32130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E8BC6D-5984-1F04-556B-DB2E7C96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6513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12" y="2257200"/>
            <a:ext cx="5291362" cy="1179280"/>
          </a:xfrm>
          <a:prstGeom prst="rect">
            <a:avLst/>
          </a:prstGeom>
        </p:spPr>
        <p:txBody>
          <a:bodyPr lIns="90000" tIns="46800" rIns="90000" bIns="46800" anchor="b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3" y="3552379"/>
            <a:ext cx="5291361" cy="7200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284400" indent="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568800" indent="0">
              <a:spcBef>
                <a:spcPts val="300"/>
              </a:spcBef>
              <a:buClr>
                <a:schemeClr val="tx2"/>
              </a:buClr>
              <a:buNone/>
              <a:defRPr sz="1400">
                <a:solidFill>
                  <a:schemeClr val="bg1"/>
                </a:solidFill>
              </a:defRPr>
            </a:lvl3pPr>
            <a:lvl4pPr marL="853200" indent="-28440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 marL="853200" indent="-28440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304A4B-ECAA-1946-A813-24D1F817933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3712" y="3480025"/>
            <a:ext cx="52913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EA4B2C-DFE1-8441-A417-84F334B385EC}"/>
              </a:ext>
            </a:extLst>
          </p:cNvPr>
          <p:cNvGrpSpPr/>
          <p:nvPr userDrawn="1"/>
        </p:nvGrpSpPr>
        <p:grpSpPr>
          <a:xfrm>
            <a:off x="295266" y="5736730"/>
            <a:ext cx="6890923" cy="915919"/>
            <a:chOff x="228545" y="5940390"/>
            <a:chExt cx="5864930" cy="779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04803E-1E43-6646-B919-3243439913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31"/>
            <a:stretch/>
          </p:blipFill>
          <p:spPr>
            <a:xfrm>
              <a:off x="4991852" y="6033261"/>
              <a:ext cx="1101623" cy="5938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C238CC-DEC6-934B-A089-4192CDE1D4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7"/>
            <a:stretch/>
          </p:blipFill>
          <p:spPr>
            <a:xfrm>
              <a:off x="228545" y="6057803"/>
              <a:ext cx="2070163" cy="54472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212A96-CC5F-7C49-8C1A-5317785BE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549" y="5940390"/>
              <a:ext cx="1463359" cy="779547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FD076A-083A-6342-B8FE-A486AEB33815}"/>
              </a:ext>
            </a:extLst>
          </p:cNvPr>
          <p:cNvCxnSpPr/>
          <p:nvPr userDrawn="1"/>
        </p:nvCxnSpPr>
        <p:spPr bwMode="auto">
          <a:xfrm>
            <a:off x="2926080" y="5870009"/>
            <a:ext cx="0" cy="64936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>
              <a:gsLst>
                <a:gs pos="0">
                  <a:schemeClr val="tx2">
                    <a:alpha val="0"/>
                  </a:schemeClr>
                </a:gs>
                <a:gs pos="52000">
                  <a:schemeClr val="tx2">
                    <a:alpha val="2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4E9738-6938-CB4B-8567-18E9E69B687D}"/>
              </a:ext>
            </a:extLst>
          </p:cNvPr>
          <p:cNvCxnSpPr/>
          <p:nvPr userDrawn="1"/>
        </p:nvCxnSpPr>
        <p:spPr bwMode="auto">
          <a:xfrm>
            <a:off x="5389581" y="5870009"/>
            <a:ext cx="0" cy="649360"/>
          </a:xfrm>
          <a:prstGeom prst="line">
            <a:avLst/>
          </a:prstGeom>
          <a:solidFill>
            <a:schemeClr val="accent1"/>
          </a:solidFill>
          <a:ln w="25400" cap="flat" cmpd="sng" algn="ctr">
            <a:gradFill>
              <a:gsLst>
                <a:gs pos="0">
                  <a:schemeClr val="tx2">
                    <a:alpha val="0"/>
                  </a:schemeClr>
                </a:gs>
                <a:gs pos="52000">
                  <a:schemeClr val="tx2">
                    <a:alpha val="2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81E62F3-2D42-1649-862C-9A797CA20414}"/>
              </a:ext>
            </a:extLst>
          </p:cNvPr>
          <p:cNvSpPr/>
          <p:nvPr userDrawn="1"/>
        </p:nvSpPr>
        <p:spPr bwMode="auto">
          <a:xfrm>
            <a:off x="10521246" y="1394178"/>
            <a:ext cx="1670754" cy="54638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2CCD69-ABCF-884C-B5BC-BD348A7789DA}"/>
              </a:ext>
            </a:extLst>
          </p:cNvPr>
          <p:cNvSpPr/>
          <p:nvPr userDrawn="1"/>
        </p:nvSpPr>
        <p:spPr bwMode="auto">
          <a:xfrm>
            <a:off x="10521246" y="0"/>
            <a:ext cx="1670754" cy="1394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118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74C71D-EEE7-9C4C-8D72-062212521196}"/>
              </a:ext>
            </a:extLst>
          </p:cNvPr>
          <p:cNvSpPr/>
          <p:nvPr userDrawn="1"/>
        </p:nvSpPr>
        <p:spPr bwMode="auto">
          <a:xfrm>
            <a:off x="10521246" y="1394178"/>
            <a:ext cx="1670754" cy="5463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6385C3-5BA8-4D47-A339-D702DD099091}"/>
              </a:ext>
            </a:extLst>
          </p:cNvPr>
          <p:cNvSpPr/>
          <p:nvPr userDrawn="1"/>
        </p:nvSpPr>
        <p:spPr bwMode="auto">
          <a:xfrm>
            <a:off x="10521246" y="0"/>
            <a:ext cx="1670754" cy="13941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712" y="2257200"/>
            <a:ext cx="5291362" cy="1179280"/>
          </a:xfrm>
          <a:prstGeom prst="rect">
            <a:avLst/>
          </a:prstGeom>
        </p:spPr>
        <p:txBody>
          <a:bodyPr lIns="90000" tIns="46800" rIns="90000" bIns="46800" anchor="b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divider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3713" y="3552379"/>
            <a:ext cx="5291361" cy="7200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6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284400" indent="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568800" indent="0">
              <a:spcBef>
                <a:spcPts val="300"/>
              </a:spcBef>
              <a:buClr>
                <a:schemeClr val="tx2"/>
              </a:buClr>
              <a:buNone/>
              <a:defRPr sz="1400">
                <a:solidFill>
                  <a:schemeClr val="bg1"/>
                </a:solidFill>
              </a:defRPr>
            </a:lvl3pPr>
            <a:lvl4pPr marL="853200" indent="-28440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 marL="853200" indent="-28440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304A4B-ECAA-1946-A813-24D1F817933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3712" y="3480025"/>
            <a:ext cx="52913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9F1CC1-2951-2441-8105-7B143A392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654" y="851862"/>
            <a:ext cx="1462748" cy="4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274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F9AFF-506A-9545-8B77-2588443DA60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5900" y="1254897"/>
            <a:ext cx="11758900" cy="474425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540000">
              <a:spcAft>
                <a:spcPts val="600"/>
              </a:spcAft>
              <a:defRPr/>
            </a:lvl3pPr>
            <a:lvl4pPr marL="720000">
              <a:spcAft>
                <a:spcPts val="600"/>
              </a:spcAft>
              <a:defRPr sz="14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601334-13B9-604C-8F8F-DE0CB384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299726"/>
            <a:ext cx="11758800" cy="88627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5D3393-789F-3C40-9916-CA3F93A1A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1" y="6068041"/>
            <a:ext cx="9996636" cy="7133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Footnote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3C38A-9C77-E447-A4E5-AAECA079922F}"/>
              </a:ext>
            </a:extLst>
          </p:cNvPr>
          <p:cNvSpPr/>
          <p:nvPr userDrawn="1"/>
        </p:nvSpPr>
        <p:spPr bwMode="auto">
          <a:xfrm>
            <a:off x="12041435" y="1394178"/>
            <a:ext cx="150566" cy="54638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CDE6B-6624-A444-9278-47CAAFC6D56C}"/>
              </a:ext>
            </a:extLst>
          </p:cNvPr>
          <p:cNvSpPr/>
          <p:nvPr userDrawn="1"/>
        </p:nvSpPr>
        <p:spPr bwMode="auto">
          <a:xfrm>
            <a:off x="12041435" y="0"/>
            <a:ext cx="150566" cy="1394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A9469-0D66-F241-A339-7406AE719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10292796" y="6177609"/>
            <a:ext cx="1703483" cy="4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1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81434C9-17CF-ED48-9CA1-FE88DCF4CD6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15900" y="1254897"/>
            <a:ext cx="5760100" cy="474425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540000">
              <a:spcAft>
                <a:spcPts val="600"/>
              </a:spcAft>
              <a:defRPr/>
            </a:lvl3pPr>
            <a:lvl4pPr marL="720000">
              <a:spcAft>
                <a:spcPts val="600"/>
              </a:spcAft>
              <a:defRPr sz="14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601334-13B9-604C-8F8F-DE0CB384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999" y="299726"/>
            <a:ext cx="11757599" cy="88627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27F131-D596-5643-871D-4F2047AF09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1" y="6068041"/>
            <a:ext cx="9996636" cy="7133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Footnote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4DA7B7-D2E0-8C4F-8F8E-5D951BA62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10292796" y="6177609"/>
            <a:ext cx="1703483" cy="4482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9E0364-C69E-B441-B1E1-522FE6D0BBA3}"/>
              </a:ext>
            </a:extLst>
          </p:cNvPr>
          <p:cNvSpPr/>
          <p:nvPr userDrawn="1"/>
        </p:nvSpPr>
        <p:spPr bwMode="auto">
          <a:xfrm>
            <a:off x="12041435" y="1394178"/>
            <a:ext cx="150566" cy="54638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FCC82A-8C9D-424F-8A2B-AA0AC1FBF4C0}"/>
              </a:ext>
            </a:extLst>
          </p:cNvPr>
          <p:cNvSpPr/>
          <p:nvPr userDrawn="1"/>
        </p:nvSpPr>
        <p:spPr bwMode="auto">
          <a:xfrm>
            <a:off x="12041435" y="0"/>
            <a:ext cx="150566" cy="1394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C2FCA03-0C23-6B41-A195-BAC5C4691B1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3498" y="1254897"/>
            <a:ext cx="5760100" cy="474425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540000">
              <a:spcAft>
                <a:spcPts val="600"/>
              </a:spcAft>
              <a:defRPr/>
            </a:lvl3pPr>
            <a:lvl4pPr marL="720000">
              <a:spcAft>
                <a:spcPts val="600"/>
              </a:spcAft>
              <a:defRPr sz="14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4363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601334-13B9-604C-8F8F-DE0CB384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999" y="299726"/>
            <a:ext cx="11757599" cy="88627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002F27B-F9C8-9F46-9EED-0F3F25E093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001" y="6068041"/>
            <a:ext cx="9996636" cy="7133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Footnote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E8C68-F7F2-674E-A0FB-28521D5A1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10292796" y="6177609"/>
            <a:ext cx="1703483" cy="448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859DF1-88CA-CC43-9A4E-73C62371B0BA}"/>
              </a:ext>
            </a:extLst>
          </p:cNvPr>
          <p:cNvSpPr/>
          <p:nvPr userDrawn="1"/>
        </p:nvSpPr>
        <p:spPr bwMode="auto">
          <a:xfrm>
            <a:off x="12041435" y="1394178"/>
            <a:ext cx="150566" cy="54638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C582E-C902-5C4B-A203-D825CE5D0E32}"/>
              </a:ext>
            </a:extLst>
          </p:cNvPr>
          <p:cNvSpPr/>
          <p:nvPr userDrawn="1"/>
        </p:nvSpPr>
        <p:spPr bwMode="auto">
          <a:xfrm>
            <a:off x="12041435" y="0"/>
            <a:ext cx="150566" cy="1394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249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A78A-470B-8845-B276-CBD3D521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544" y="1600199"/>
            <a:ext cx="9144000" cy="19097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BAB40-075F-8340-BBFA-CBE169E47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544" y="3602038"/>
            <a:ext cx="9144000" cy="1201911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912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9EACC-ACF7-4FC7-93F2-9ED087C636BF}"/>
              </a:ext>
            </a:extLst>
          </p:cNvPr>
          <p:cNvSpPr/>
          <p:nvPr userDrawn="1"/>
        </p:nvSpPr>
        <p:spPr>
          <a:xfrm>
            <a:off x="1323704" y="983411"/>
            <a:ext cx="1341858" cy="52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B8784D-C391-4117-9826-A994EA0F2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4544" y="4808587"/>
            <a:ext cx="9163431" cy="102235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4896E-53A5-4129-AF51-14D597C6505F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515151"/>
                </a:solidFill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4EBE51-5455-4109-94D3-6664683F7ED8}"/>
              </a:ext>
            </a:extLst>
          </p:cNvPr>
          <p:cNvCxnSpPr>
            <a:cxnSpLocks/>
          </p:cNvCxnSpPr>
          <p:nvPr userDrawn="1"/>
        </p:nvCxnSpPr>
        <p:spPr>
          <a:xfrm>
            <a:off x="0" y="6152321"/>
            <a:ext cx="12192000" cy="0"/>
          </a:xfrm>
          <a:prstGeom prst="line">
            <a:avLst/>
          </a:prstGeom>
          <a:ln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72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6252"/>
            <a:ext cx="10671048" cy="1019693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954D74-3C07-4BE4-AB01-4BDA8823C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34060"/>
            <a:ext cx="106710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A63B8F0-7442-49E7-ACD7-3206E333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9127" y="6318000"/>
            <a:ext cx="1072152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004AD1-1E40-4EA3-8728-D80541F9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11600"/>
            <a:ext cx="415657" cy="275772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097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CD7F-033B-D241-B61B-15A9AC70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66252"/>
            <a:ext cx="10671048" cy="10241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0CA9-06F6-D64B-83F0-53FFB22B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71600"/>
            <a:ext cx="10668005" cy="458433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601200" indent="-3636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chemeClr val="accent2"/>
              </a:buClr>
              <a:defRPr/>
            </a:lvl3pPr>
            <a:lvl4pPr marL="1195200" indent="-3564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9D9D13A-61A0-473E-AC92-D674805E4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9127" y="6318000"/>
            <a:ext cx="1072152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A0BABF-2430-4951-ACCE-C28BCF9C2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11600"/>
            <a:ext cx="415657" cy="275772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43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9C91-ACFE-114C-8BD6-64D3D1F7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4592"/>
            <a:ext cx="10671048" cy="1019693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6CCE5C1-F59D-4CB2-9068-B9547F1D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9127" y="6318000"/>
            <a:ext cx="1072152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346C9-18C7-4811-A257-C83685F4B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11600"/>
            <a:ext cx="415657" cy="275772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697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0CA9-06F6-D64B-83F0-53FFB22B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71600"/>
            <a:ext cx="10668005" cy="458433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 marL="576263" indent="-228600">
              <a:spcBef>
                <a:spcPts val="400"/>
              </a:spcBef>
              <a:buClr>
                <a:schemeClr val="accent2"/>
              </a:buClr>
              <a:buFont typeface="Calibri" panose="020F0502020204030204" pitchFamily="34" charset="0"/>
              <a:buChar char="‒"/>
              <a:defRPr sz="1800"/>
            </a:lvl2pPr>
            <a:lvl3pPr marL="914400" indent="-22860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/>
            </a:lvl3pPr>
            <a:lvl4pPr marL="1262063" indent="-228600">
              <a:spcBef>
                <a:spcPts val="400"/>
              </a:spcBef>
              <a:buClr>
                <a:schemeClr val="accent2"/>
              </a:buClr>
              <a:buFont typeface="Century Gothic" panose="020B0502020202020204" pitchFamily="34" charset="0"/>
              <a:buChar char="»"/>
              <a:defRPr sz="1400"/>
            </a:lvl4pPr>
            <a:lvl5pPr marL="1600200" indent="-228600"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1D69C-2B68-4244-970B-F259A62738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3274" y="6415923"/>
            <a:ext cx="10539735" cy="33645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B4A1D5-57E6-401D-B109-A4B3B1D6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07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59BFBE9-062C-ED8E-C6FA-34F3ECF14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C9B6831-D2EF-8DA0-6B03-460A34D7E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D961C3-A581-1A6C-1BB5-54E16B42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44FA34-BA70-4C15-84B4-BCA661E2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5460FE-BEA8-4817-1CD2-701B2EB3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8202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89554-ECC2-4CC0-9392-DAFBCBE5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5079248-4AE3-47B2-BA28-671CD2031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9A61E9-B273-499E-958C-30AE8FB4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514-46D2-4421-92A8-5BD3F6AE0FA5}" type="datetime1">
              <a:rPr lang="da-DK" smtClean="0"/>
              <a:t>07-06-2024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25291B-1335-4DDB-B234-E6DEDACA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638E17-4992-439F-8348-A863EDAC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BF9B-95CA-4A09-A509-8927705314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59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789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9DA5-0B5E-4A00-99D8-C80CBED6A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BAC4A-9519-4DC9-8D58-BE3652191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5DE1-5278-45B6-A758-AD413D62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46C7-45E6-4553-97DF-F42970A0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1DE60-2ACF-4C7F-A35B-0645D4CA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949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ECCC-49B3-4FBC-900A-E46CA0FA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D553-CA6E-4515-AC4B-1B4C1EA8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85064-799D-4B2A-A906-56C6BD59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BF2EC-B746-4BD7-9CAF-8A8E0207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6443-70E7-4DEA-A7BE-A38B12C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692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4B16-42F9-421F-BEE2-57FD88E9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B2793-30D4-42C1-9463-E8615ABD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9D76E-D7AA-4DCB-A05C-197F6052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E8D4B-FD5D-439F-B6C9-1151D723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6566-6009-4323-A070-976390AA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57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BC15-5AA1-4788-AB78-A067F79F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EEC3-CE9E-41B8-AF6F-36BDCDD25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686C7-CA9E-4A4A-9A0F-C7F6A996E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EF4B5-D094-4565-A2E2-B3621927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83C62-DF45-4D77-AB97-B3C0ED69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D2FD4-F09F-4015-B440-3ABC1CBE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562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26DC-FF9D-4C17-BA30-2747FDB6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AA4C5-F056-4644-BABB-F30B34F4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B0FBD-166B-4974-8273-3E3A8D798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E53E4-51AF-44A7-94D6-496C14763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939D3-4A76-411D-A32C-B3A3152E7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6C836-59E5-4671-BD96-77576CA1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DA126-31D6-4851-AF0D-52A829FE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29CFB-D418-4D2A-8BB9-7F7C03D7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544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A2D1-C35A-45DE-A95A-E2180375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BF340-14E8-40F1-A4AA-B1FFDBB8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EEBA6-FCE3-4608-AA65-F7403720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16997-FC6B-46E7-A208-61F8510A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265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FB60E-4E9C-4B49-8295-52A57BB2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F0C25-CFB5-4F15-942A-39D25F0A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DA331-719B-47B4-85E4-E1EE63E8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71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1485-CEC4-4EFC-BE75-C0A565B4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F35E-F563-4713-93B9-E53B896E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0CF31-2541-4176-B32C-5C5608C6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B6878-9A84-4F42-BEFF-DAC81220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6014-1F7B-4ED9-AB25-4FD303F5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B91EB-8864-4D43-BC2A-D4F762DD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0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6F283-8BBB-44E4-8B0B-B250D7B0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4CBD80-4DAA-46D7-B335-19785B272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5195BE-4356-48AB-AC66-DB25B511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025D04-760A-4F06-9FD4-6013F30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FC8135-133D-42A3-9292-1CFD36AF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082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C7E-6003-47C1-8D75-21C0AE3F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C565C-5AE6-4579-9B0B-A3C5B9F7C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EA61A-F5CC-4E2E-8429-26B633AE6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81EB6-37D4-40C4-8187-56BC1F0C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2A37B-3FED-40C4-887B-9D3D57D8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14BED-B676-4363-973A-257961BA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552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8CA4-2901-4288-98A3-41D671E3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B5791-B992-4B0B-8D6E-BBACD7C2D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650D7-6E79-4D59-B519-AD866CEC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B07F-683B-4CCA-B650-C1041D32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7491-FB44-4315-A3F0-08C11BDA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148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C1F1F-EA09-4B5D-82AA-3B2C9CDFF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BAB94-634B-4135-933F-AEBCB54CB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ACB9-F98F-43D9-B756-3299EEE1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C452-FEBC-4670-BC98-EDF7FDB5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4143-0F66-44E3-BDB8-6FB5D707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825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7393-F943-40A5-B30A-7A23D27D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CC019-B07F-42F2-8AD9-7DEE0359D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38739" y="6211986"/>
            <a:ext cx="9054547" cy="34611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D725F-C8D4-43B7-83D4-C887FA6E5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18069" y="6354620"/>
            <a:ext cx="324000" cy="1258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AB15267-87FA-4849-9D4B-A89C488922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7700" y="2148170"/>
            <a:ext cx="10915683" cy="38908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FB4EB7-A8F4-4890-B544-9C369AA842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1673225"/>
            <a:ext cx="10895013" cy="47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8307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7-Apr-2021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 to clinical nephrology 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0896301" cy="324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472369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C91EE9-BB16-406E-942B-5CE46A9218F4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7371CF2-4D0C-48C0-985D-A6E3BF365D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4A2EAFD-F751-4A2F-8CC8-A307B84B64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1C38798-D92E-427C-985E-65FAB79296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96CAFA1-F052-4906-BB20-014D8A17B1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6 w 1722"/>
                <a:gd name="T1" fmla="*/ 53 h 66"/>
                <a:gd name="T2" fmla="*/ 1696 w 1722"/>
                <a:gd name="T3" fmla="*/ 47 h 66"/>
                <a:gd name="T4" fmla="*/ 0 w 1722"/>
                <a:gd name="T5" fmla="*/ 0 h 66"/>
                <a:gd name="T6" fmla="*/ 0 w 1722"/>
                <a:gd name="T7" fmla="*/ 35 h 66"/>
                <a:gd name="T8" fmla="*/ 1696 w 1722"/>
                <a:gd name="T9" fmla="*/ 53 h 66"/>
                <a:gd name="T10" fmla="*/ 1696 w 1722"/>
                <a:gd name="T11" fmla="*/ 5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9146DE03-D018-47BA-B16A-D1D4369BDD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9C4925-254C-417A-A2CA-BF16C1C1D1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2 w 975"/>
                <a:gd name="T1" fmla="*/ 48 h 101"/>
                <a:gd name="T2" fmla="*/ 96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2 w 975"/>
                <a:gd name="T9" fmla="*/ 48 h 101"/>
                <a:gd name="T10" fmla="*/ 96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86BB28D-C523-4414-B30E-F536C0432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5 w 2141"/>
                <a:gd name="T7" fmla="*/ 0 h 198"/>
                <a:gd name="T8" fmla="*/ 211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716479-4BD7-4762-8B5D-EFED2FCA2A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53D0E7B-41A2-400A-A1AA-CEDC09C375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3 w 2517"/>
                <a:gd name="T1" fmla="*/ 276 h 276"/>
                <a:gd name="T2" fmla="*/ 2478 w 2517"/>
                <a:gd name="T3" fmla="*/ 204 h 276"/>
                <a:gd name="T4" fmla="*/ 2221 w 2517"/>
                <a:gd name="T5" fmla="*/ 0 h 276"/>
                <a:gd name="T6" fmla="*/ 0 w 2517"/>
                <a:gd name="T7" fmla="*/ 276 h 276"/>
                <a:gd name="T8" fmla="*/ 2143 w 2517"/>
                <a:gd name="T9" fmla="*/ 276 h 276"/>
                <a:gd name="T10" fmla="*/ 21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18924D1-3E9A-4E2E-8032-34A5572AEF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46598A7-9EEF-441D-8296-620DB52A81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6 w 729"/>
                <a:gd name="T7" fmla="*/ 240 h 240"/>
                <a:gd name="T8" fmla="*/ 71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D6CBCE4-0EDB-4AF0-B81C-9D79B8749B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DC33A42-F85E-465F-A784-6CA3DCF67A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6 w 729"/>
                <a:gd name="T1" fmla="*/ 318 h 318"/>
                <a:gd name="T2" fmla="*/ 71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6 w 729"/>
                <a:gd name="T9" fmla="*/ 318 h 318"/>
                <a:gd name="T10" fmla="*/ 71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81E1FAD-A30C-45F0-910B-9F66946F86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027BED7-7249-43E1-BFE5-595279A48C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3CA7C45-BB5A-4E6F-8A7E-2B80D2DFB0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FC0ABC2-345A-4B59-954A-3524B4767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9B2BB03-7151-4A54-A9D0-1716A7AC00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930D1CF-37FC-4870-88BC-17FA2A091A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1F45129-3EE6-4B66-AB9F-531FF6811B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122E990-C57B-4F5B-AD5B-4576E9AFCD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48BCB9F-F7B7-48AD-8AFF-5238F1CB91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75ADAEF-C164-4AD2-9F7E-5BF7093A67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258D3F85-2CC3-44DD-9E65-BABB9DA9EB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98B0D3F-D80F-416D-BAD5-843702E87C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B8E8249-9F5D-4415-839A-59C363F105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8E5B20C-2D66-44E2-89D8-0C49BB38C5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F38C894-5488-423A-96BB-239CC6DBE1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6593E5E-9328-4A2E-829C-8A88E70154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CC1E742-85E7-4548-9BD9-1B59F3B01B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C248A0A7-7A9A-42BC-80CB-8CAF6C9354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EB6F173D-EB3E-4015-909F-7CEABAC85B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134BBA81-C9F5-4F3F-940B-9E500D8A03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261DAB7-FC72-458D-9ECF-D1D912239B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BB1BA2B-324C-41BB-BEA9-DC2A098193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D8AE3733-B43C-432C-BD78-DF0A1DC67B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54D307A8-40C0-42D4-BD9C-56208B2A1D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1FE54697-564F-46AC-9B84-B9FC4F700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a-DK" sz="18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A6E15617-132C-4322-ADEE-357D6056A8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a-DK" sz="18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724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da-DK" altLang="da-DK" noProof="0"/>
              <a:t>Klik for at redigere titeltypografi i masteren</a:t>
            </a:r>
          </a:p>
        </p:txBody>
      </p:sp>
      <p:sp>
        <p:nvSpPr>
          <p:cNvPr id="2724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da-DK" altLang="da-DK" noProof="0"/>
              <a:t>Klik for at redigere undertiteltypografien i masteren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698A72D8-156A-4699-A8F1-D2DD11B84F1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60D9D4A-2BFB-4E3A-BE23-98DE0D613A8D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E9C6F7A-4C8A-4A65-AF02-22D801EA2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B41D6030-B203-4343-AD66-8AC5C09E1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C5400C-F5E3-421A-AE60-B42004CF494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9886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61DEA0-B1BE-4AE7-9572-7B023E94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083989C-9EF8-4ECB-A4E1-4557E32F0981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0F3F01-9C4E-4EC9-B052-9DDC0D14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8A155D78-BB92-4B1C-A7A4-31E73F83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317FA8-56B1-457C-84E8-04D8211669B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053211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AE04DE-4C2D-4D9F-91C8-A94F9FD5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56C496E-E02B-4DC1-9C21-D248B1C14A66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F89642-737A-47DA-A010-1DF5EAE1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1DEAF140-0079-4FEC-A6D8-38573AB3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18465-1A98-45E3-9CCD-7CE135D2C49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422090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A172FF-C88B-4981-9DFF-4460A478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B6C9DDE-69DF-4727-A5F3-5BC7545EFB91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47B0C5-27D1-49DA-9246-3BC47600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Pladsholder til diasnummer 6">
            <a:extLst>
              <a:ext uri="{FF2B5EF4-FFF2-40B4-BE49-F238E27FC236}">
                <a16:creationId xmlns:a16="http://schemas.microsoft.com/office/drawing/2014/main" id="{73C902DB-DF83-4493-9E62-44A31C87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A5CD4-13C6-4E3A-BF09-E32E641A869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604402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377D214-2270-4EC6-9450-B1F2A82D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53319BB-A14D-4CE4-84C3-792840639A4D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6E4F9AA-5C65-4438-AE0A-4A8A3309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9" name="Pladsholder til diasnummer 8">
            <a:extLst>
              <a:ext uri="{FF2B5EF4-FFF2-40B4-BE49-F238E27FC236}">
                <a16:creationId xmlns:a16="http://schemas.microsoft.com/office/drawing/2014/main" id="{ACDA5778-C6BC-4637-A7F0-C84CDBC1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7F808-3DB8-407A-B972-82E56673B05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424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DF7C2-90FB-4695-ADD9-B820721A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4F626C-2525-4114-A9A9-AB418196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0CD09D-B949-431A-967E-7AE80105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D07767-041E-4B5B-A134-D4E3EC22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A74CAE-E787-441A-B0CF-77DE7C20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07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ED6063-8495-467F-96B8-9D943BF9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E4FB8EA-2928-4178-BDFA-3DBCACC6D875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EA897FC-EF1B-46E8-ADAB-E3787DBF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95F6E85A-F1AC-41D3-836E-C89669DE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7C8C48-DEE4-4C49-B0A7-4067F79F4D0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40419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D9C2B99-131A-4A5C-AB48-21830082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210DFE4-40A5-4E77-8D89-F4ED731C2204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78676A4-1612-43ED-9B00-8E344A59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57A39917-CA38-4471-91AD-507EF505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320D60-838B-4442-8612-6019C5FEF2E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636159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FA6A52-09CD-4978-9FEE-AA8742C9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E6BC5AA-2209-4640-80A3-46C1ADF5E520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072AE7C-CC82-4CF7-8548-2D5F1DCF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Pladsholder til diasnummer 6">
            <a:extLst>
              <a:ext uri="{FF2B5EF4-FFF2-40B4-BE49-F238E27FC236}">
                <a16:creationId xmlns:a16="http://schemas.microsoft.com/office/drawing/2014/main" id="{54F567E6-06DA-4245-9956-719612A7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D4917B-CC7E-4445-82F1-C0E19EFCD1C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898362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70AD20-2162-4DBB-B864-3367B882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DDCE3B2-3B69-4822-82AD-33DA6E14045A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AD97B5-789A-494A-9757-62C4E41A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Pladsholder til diasnummer 6">
            <a:extLst>
              <a:ext uri="{FF2B5EF4-FFF2-40B4-BE49-F238E27FC236}">
                <a16:creationId xmlns:a16="http://schemas.microsoft.com/office/drawing/2014/main" id="{D77C14E7-AAB8-4CC9-AE4E-CD3AA0CE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1D137F-3CD4-4394-B7B0-78B7BB4BAF0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717044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2C1676-D5DE-4BD2-9070-26A9B42E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FEA58D8-8F6B-4F51-98B9-C212DC152FD3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B9081D-AA13-4859-A389-972942EE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0D627B78-65C3-4F91-B288-C9ACAD6C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C8B208-49A8-4D60-A3CD-0208ACFD596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452498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978697-97B1-45C6-92FF-2AEA6C2A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6DA9806-46C4-407C-BB01-C736367C2F8C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9D6642-BB69-4EA3-B625-3587379D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5F783D0F-0E59-4E94-B9DA-0357D282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32AEFF-2BB5-445C-BD43-BE43113FC2B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764875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8003-1E31-4241-866C-75C5B957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25451"/>
            <a:ext cx="8145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>
            <a:extLst>
              <a:ext uri="{FF2B5EF4-FFF2-40B4-BE49-F238E27FC236}">
                <a16:creationId xmlns:a16="http://schemas.microsoft.com/office/drawing/2014/main" id="{C6460008-2D95-48E7-AC1C-DA06D43C9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>
              <a:defRPr/>
            </a:pPr>
            <a:endParaRPr lang="en-US" kern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90494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77C8D-EEED-44A4-B2CB-6FCE977D1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3CFACC-8BFB-4FC4-9893-CC56EE7E5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A99DA6-4E99-4BDE-9438-1768B0B4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5C05-CD88-4485-B482-384EF9954727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58F7E1-445A-49AA-A015-52D0C859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9A9A3A-C6BD-4739-AADF-A05C6535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892423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78FB-6ED1-4C8F-A81A-E551CE7A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08418F-603A-4A27-A4CB-D23237ABC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A25CF8-8DB7-48E8-A598-D67ED98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6DEC-6DE0-44BD-8B36-5E254A9382B0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D56604-D50A-4581-90CE-C6F0B3F1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970162-A9C2-4D06-A44F-839E0C26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41635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FD1B5-7C88-40C7-96DE-0152804C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1BAD81-342A-4A30-8C0F-DB56E722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721055-3902-4E9A-B17E-75986B95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333A-DC97-4280-8152-1274BC88CD65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519A01-22C1-45C9-B66B-92CF9E2C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C2BB8D-C38F-4EB4-B33F-5181E78A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4976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A7169-79D6-43A3-B4A3-7BC2DD2F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109E16-7DFE-4A36-BAA5-0C8D84D17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BF5258-CBBE-4C81-BD82-4F68B7E0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7720D4-20A8-4CD8-B7D7-F8CFD74C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BA9734-A43D-4A97-87C3-819D2A56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589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73504-BBA9-42B2-AD2A-E8B1E6F8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14DF88-2F0D-4FBE-9C6F-6A984BF80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8827AC-7AB1-40C7-B2A5-3D7E3178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9DB29E-B55F-44BF-BAA7-D802C7E6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56B8-C8BB-4713-BB0B-BA70B3AC403B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671E33-0F80-450B-9576-69B6A908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2BF682E-04CE-44DE-AA9C-5F20DF6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954248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686D0-F471-4E12-97FA-C0B09170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73DB1B-8C0B-47D1-8979-969940A3D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C005D5-8BAD-41CE-81AC-D9205B71F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9DE8405-01A9-4D85-AAD3-5076F0AF6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40D36BC-FFAF-419E-A0C1-D6784B0A5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A6C05A8-0891-4A4E-8E2F-D0A2288B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9FC-E4C2-48C4-ABD3-0A01B27EF3BD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F5A1C64-F0B3-485D-B2A2-99C1B862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C5C1200-7935-49FC-B6A0-BD781EF1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831009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1B4CC-870A-48B0-BC04-B275B5F7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A7CB63-CB63-4607-97BB-875E9175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B1D0-1AA2-4227-8CCF-BC548C53DF22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3DC276-05E1-4635-A5DD-774CB3A5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D5AE8B-4FB5-4A1C-A5D0-398D10E4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547730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0391690-006B-4621-97F6-B81DB5A1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4187-BEA8-44FE-BD81-7B913BE2A19F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62578F-BEF2-46B4-8CFC-4D708682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5CB5695-7B9E-49D5-A6B0-1D88B01B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03429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D7F29-52B9-40E2-A55A-70B42F04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359263-4F95-4CA2-8358-584201E51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5BE28C-A2FD-4CA0-B728-C06E56EC4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691799-C796-4D56-A3EC-27B069C0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1B5D-C338-46FC-B88F-C2AAE7D2CB59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5AA6BDA-EE23-47BF-AFD4-0A053121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985FF3-936A-4629-BB33-A7D94CE2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189105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78A2D-0AB8-4397-A300-BB64D893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04B7B71-229D-4A59-8950-A7A8442FE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518A66-84AB-4D54-8DA1-AE53FEE6F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C6AB73-2390-4527-8196-2302DEA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5D2B-E99D-44B1-B15B-D0B73998ACBA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5B7830-4304-42FB-9F3C-740010A0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D2BBE7-D8EE-4D5C-92EC-CC8E68EE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235475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72148-78FA-4AF0-8B04-670E9DA5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CC1B297-1F92-40B9-A0B2-19A6F13E3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8F71F7-AFB3-4F33-ACAC-5A64FFAF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092F-DCE6-4372-80C5-A7E5EE13CA24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975942-E650-44ED-94A6-7C08F184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280617-F950-42D5-BE05-1487E83A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15375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03682AD-2D8A-4D08-802B-979270E3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FF9A81-837B-496E-A8FB-5E6A448A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6A9A11-E836-49E3-8286-39102772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C929-9FED-4B8F-9DCD-0AB097AE285B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202ED0-4CED-44E3-BD56-045BD1ED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4E4AAD-352D-4C8C-A7E5-19D59F8F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133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A2558-8D01-471A-9C9B-C39F4D1A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9ECE1D-0946-4434-995F-36CFE2B5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852006-70A8-42B8-865E-B235251CA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B983B3B-CB50-4EAB-9900-39D13256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5E3407-2281-4ABA-9A4D-845C99D1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38647D8-4EFE-476B-B936-C7C65C99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C28A9-0E1C-40AD-A4FE-6F1A3008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350702-0281-4303-9E16-912D801A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68D76FF-190C-48BA-B15C-318774AF0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6BD2DF0-C5D5-4EB9-BB72-0B17ED7CF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5922E69-8461-4889-A22D-8C2F9BBA1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58D91A-3CF0-4B02-A8FB-A3ADC0C9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A174E25-6AC6-4A0B-9661-EF757E5B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3B4FFB2-374A-488F-93AC-B97D3CB9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03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A589A-800F-4472-AB53-FDEB0BDC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455F1D-1058-44C3-BFFE-77A85B7D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63D4682-85E4-4C35-8CDB-9E2BEEF9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6C712D5-71CE-40C4-96CB-D5D8F65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B0A44A-4E36-49BB-A8B9-6848A1B7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CADC92B-E964-478C-9CD0-E4860512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CE2265A-6D8C-41C4-8799-E3826F1F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B1024-55EE-4EC8-BF03-0E2018A6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828B24-01AD-4D94-87C2-C86258E7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241487-FDD0-491A-9400-273A0DEBE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AB715F-70B0-49A0-B6FE-EC458510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6FBEA3B-89A1-4A60-B0FF-E85D1198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B012AD-B290-4EEB-B852-943506DD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5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A414B-3CD3-E54C-09B2-418ECFE4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4B66AF-4795-4157-1AC5-B5607890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89A766-64A3-1CF9-3BAD-BC5FD0C9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A24F07-0C55-1D4A-9C90-5C87434D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944DD3-7DC4-37DA-468F-2F1995BD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9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141F9-4510-49B7-B576-7B01975E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63755E4-F33E-4199-9B17-C8B53110F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58048A-2D4B-4D98-AE60-6715BA0A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FDA12E-D2E7-4CA6-8715-3CD0DF76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BF17B1-41A6-4DB4-B049-C0592612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FCF8E6-2156-4317-B136-0205CAB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C6D03-B171-432B-995D-2D4B3507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F0179B4-E880-416A-A356-DBE8D0FC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6B2D27-8888-45DD-8D24-8124F4FA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9AE3D3-CA54-45D6-B332-6DB10181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5F06A-1A29-4992-97A2-D577C5F3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9801A18-FDCF-4408-95DF-DCD7E415E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937B261-9ED4-4848-A959-CCA340C3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520D5D-EBB5-458B-BDE6-2D2563DB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8F756C-2C36-40F8-B5C5-53EE4C86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291B53-44E6-41E9-80D7-4A483CC0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6271685"/>
            <a:ext cx="10972800" cy="38311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77479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3232"/>
                </a:solidFill>
              </a:rPr>
              <a:pPr/>
              <a:t>‹nr.›</a:t>
            </a:fld>
            <a:endParaRPr lang="en-US" dirty="0">
              <a:solidFill>
                <a:srgbClr val="4B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7" y="411302"/>
            <a:ext cx="9091084" cy="92138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63035" y="2158583"/>
            <a:ext cx="10758108" cy="36283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>
              <a:solidFill>
                <a:srgbClr val="4B323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63033" y="1498181"/>
            <a:ext cx="10757331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400" b="1" cap="none" baseline="0">
                <a:solidFill>
                  <a:schemeClr val="accent1"/>
                </a:solidFill>
                <a:latin typeface="+mj-lt"/>
                <a:cs typeface="Arial Black"/>
              </a:defRPr>
            </a:lvl1pPr>
            <a:lvl2pPr marL="609579" indent="0">
              <a:buNone/>
              <a:defRPr sz="2667" b="1"/>
            </a:lvl2pPr>
            <a:lvl3pPr marL="1219158" indent="0">
              <a:buNone/>
              <a:defRPr sz="2400" b="1"/>
            </a:lvl3pPr>
            <a:lvl4pPr marL="1828737" indent="0">
              <a:buNone/>
              <a:defRPr sz="2133" b="1"/>
            </a:lvl4pPr>
            <a:lvl5pPr marL="2438316" indent="0">
              <a:buNone/>
              <a:defRPr sz="2133" b="1"/>
            </a:lvl5pPr>
            <a:lvl6pPr marL="3047894" indent="0">
              <a:buNone/>
              <a:defRPr sz="2133" b="1"/>
            </a:lvl6pPr>
            <a:lvl7pPr marL="3657474" indent="0">
              <a:buNone/>
              <a:defRPr sz="2133" b="1"/>
            </a:lvl7pPr>
            <a:lvl8pPr marL="4267053" indent="0">
              <a:buNone/>
              <a:defRPr sz="2133" b="1"/>
            </a:lvl8pPr>
            <a:lvl9pPr marL="4876631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26139-E7AC-402A-8260-CC6048C14EF4}"/>
              </a:ext>
            </a:extLst>
          </p:cNvPr>
          <p:cNvSpPr txBox="1"/>
          <p:nvPr userDrawn="1"/>
        </p:nvSpPr>
        <p:spPr>
          <a:xfrm>
            <a:off x="7810500" y="5883474"/>
            <a:ext cx="4152900" cy="905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71D10-3993-4C62-A4C7-4F281D619F3A}"/>
              </a:ext>
            </a:extLst>
          </p:cNvPr>
          <p:cNvSpPr txBox="1"/>
          <p:nvPr userDrawn="1"/>
        </p:nvSpPr>
        <p:spPr>
          <a:xfrm>
            <a:off x="419100" y="6446698"/>
            <a:ext cx="30861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8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166252"/>
            <a:ext cx="10671048" cy="101969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954D74-3C07-4BE4-AB01-4BDA8823C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34060"/>
            <a:ext cx="10671048" cy="611473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A63B8F0-7442-49E7-ACD7-3206E333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9127" y="5955934"/>
            <a:ext cx="1072152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004AD1-1E40-4EA3-8728-D80541F9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27" y="6356397"/>
            <a:ext cx="415657" cy="275772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22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9278AEF8-679D-41A1-9112-42CCF1704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2276475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a-DK" altLang="da-DK" sz="180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C6C1789-AA27-45BB-8523-61ED13AA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589588"/>
            <a:ext cx="12213167" cy="1268412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GB" altLang="da-DK" sz="1400" b="1">
              <a:solidFill>
                <a:schemeClr val="bg1"/>
              </a:solidFill>
            </a:endParaRP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3F6F8B6-0815-4E0F-9094-33386C07C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5661025"/>
            <a:ext cx="6096000" cy="555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a-DK" altLang="da-DK" sz="1400" b="1">
                <a:solidFill>
                  <a:schemeClr val="bg1"/>
                </a:solidFill>
                <a:latin typeface="Verdana" pitchFamily="34" charset="0"/>
              </a:rPr>
              <a:t>Aarhus University Hospital </a:t>
            </a:r>
          </a:p>
          <a:p>
            <a:pPr algn="r" eaLnBrk="1" hangingPunct="1">
              <a:lnSpc>
                <a:spcPct val="130000"/>
              </a:lnSpc>
              <a:defRPr/>
            </a:pPr>
            <a:r>
              <a:rPr lang="da-DK" altLang="da-DK" sz="1400">
                <a:solidFill>
                  <a:schemeClr val="bg1"/>
                </a:solidFill>
                <a:latin typeface="Verdana" pitchFamily="34" charset="0"/>
              </a:rPr>
              <a:t>Skejby</a:t>
            </a:r>
          </a:p>
        </p:txBody>
      </p:sp>
      <p:pic>
        <p:nvPicPr>
          <p:cNvPr id="7" name="Picture 43" descr="auhh_eng">
            <a:extLst>
              <a:ext uri="{FF2B5EF4-FFF2-40B4-BE49-F238E27FC236}">
                <a16:creationId xmlns:a16="http://schemas.microsoft.com/office/drawing/2014/main" id="{7FBC4454-677D-4D38-9997-1DFD186C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3" y="-100013"/>
            <a:ext cx="3937000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535" y="908051"/>
            <a:ext cx="8733367" cy="863600"/>
          </a:xfrm>
        </p:spPr>
        <p:txBody>
          <a:bodyPr/>
          <a:lstStyle>
            <a:lvl1pPr>
              <a:lnSpc>
                <a:spcPct val="11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420" y="1773248"/>
            <a:ext cx="8614833" cy="76993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799593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6639845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73027631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720983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6BFBF-62FD-B708-AA52-28D42A58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0456FC-42B2-6C05-4524-B291CC7F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1AB018-71EC-DF3D-D25F-364973E4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F7CAA9-AC5C-2DBF-94FE-D09801EE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4D1567-9ECE-181B-3DEA-DF0A027E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5766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4856195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94994651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62464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414340309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143262200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19131646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414346"/>
            <a:ext cx="2743200" cy="57118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414346"/>
            <a:ext cx="8026400" cy="57118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6339248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4339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99813920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4339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262176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4339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197600" y="3938596"/>
            <a:ext cx="5384800" cy="218757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488483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53411-BFE5-52E2-B5D7-B5864A83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48B4B7-2AF2-8C50-E72E-7648E0ED4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A269D7-FEC4-1191-2D52-E38009113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CFB212-44E9-6266-4F83-9918300B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500733-FD5A-6705-4005-CE340742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35F004-90A2-C1D1-14E1-64A89EA2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889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/>
          </p:nvPr>
        </p:nvSpPr>
        <p:spPr>
          <a:xfrm>
            <a:off x="647701" y="2148170"/>
            <a:ext cx="10915683" cy="389080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47700" y="1673225"/>
            <a:ext cx="10895013" cy="47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D85CBE-866B-45DE-B6C3-4D7C3F5961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39385" y="6211889"/>
            <a:ext cx="9052983" cy="346075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525">
                <a:solidFill>
                  <a:srgbClr val="001965"/>
                </a:solidFill>
                <a:latin typeface="Apis For Office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3D9058F-CA69-4865-BC4E-CFBDA65771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18333" y="6354763"/>
            <a:ext cx="323851" cy="125412"/>
          </a:xfrm>
          <a:prstGeom prst="rect">
            <a:avLst/>
          </a:prstGeo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525">
                <a:solidFill>
                  <a:srgbClr val="001965"/>
                </a:solidFill>
                <a:latin typeface="Apis For Office"/>
              </a:defRPr>
            </a:lvl1pPr>
          </a:lstStyle>
          <a:p>
            <a:pPr>
              <a:defRPr/>
            </a:pPr>
            <a:fld id="{3E6F8FF6-4CC3-436A-A9B5-5B9EDC8C109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7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1ED2516-A165-4E6E-8745-BC5F76FD04A4}"/>
              </a:ext>
            </a:extLst>
          </p:cNvPr>
          <p:cNvSpPr/>
          <p:nvPr userDrawn="1"/>
        </p:nvSpPr>
        <p:spPr bwMode="auto">
          <a:xfrm>
            <a:off x="12041717" y="1393826"/>
            <a:ext cx="150283" cy="54641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/>
          <a:p>
            <a:pPr algn="ctr" defTabSz="685800" eaLnBrk="1" hangingPunct="1">
              <a:defRPr/>
            </a:pPr>
            <a:endParaRPr lang="en-GB" sz="1350" b="1" dirty="0" err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9C7E51F-2D82-4003-A862-778BBAA8F9E8}"/>
              </a:ext>
            </a:extLst>
          </p:cNvPr>
          <p:cNvSpPr/>
          <p:nvPr userDrawn="1"/>
        </p:nvSpPr>
        <p:spPr bwMode="auto">
          <a:xfrm>
            <a:off x="12041717" y="1"/>
            <a:ext cx="150283" cy="1393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/>
          <a:p>
            <a:pPr algn="ctr" defTabSz="685800" eaLnBrk="1" hangingPunct="1">
              <a:defRPr/>
            </a:pPr>
            <a:endParaRPr lang="en-GB" sz="1350" b="1" dirty="0" err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E24C6147-06D7-44C5-B15C-0C95636B6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>
            <a:fillRect/>
          </a:stretch>
        </p:blipFill>
        <p:spPr bwMode="auto">
          <a:xfrm>
            <a:off x="10293351" y="6176963"/>
            <a:ext cx="1703916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15901" y="1254897"/>
            <a:ext cx="11758900" cy="4744251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defRPr sz="1500"/>
            </a:lvl1pPr>
            <a:lvl2pPr>
              <a:spcBef>
                <a:spcPts val="0"/>
              </a:spcBef>
              <a:spcAft>
                <a:spcPts val="450"/>
              </a:spcAft>
              <a:defRPr/>
            </a:lvl2pPr>
            <a:lvl3pPr marL="405000">
              <a:spcAft>
                <a:spcPts val="450"/>
              </a:spcAft>
              <a:defRPr/>
            </a:lvl3pPr>
            <a:lvl4pPr marL="540000">
              <a:spcAft>
                <a:spcPts val="450"/>
              </a:spcAft>
              <a:defRPr sz="1050"/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6000" y="299726"/>
            <a:ext cx="11758800" cy="88627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1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16002" y="6068043"/>
            <a:ext cx="9996636" cy="7133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24611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62750-AE82-47D5-A3C7-152B4C5EA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6DE872-ED9E-4BBF-A6CC-4BA57A9C2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8D6F3A-8A6F-47C6-BF1A-F8145DCD6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620A-B6F5-410C-8515-4DFE83E181E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89082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A9EC3-9815-4FCF-81BB-87764D2B5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6B21A-BAD0-4036-B56D-A37F92895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2EDBD-5BB7-44F7-ACC4-E782D8D2A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4F1F-99C6-4ED3-9021-E37D4728E3D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55591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8D27DC-BD56-482F-B947-7061B1A6B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66E91E-3FF8-47BC-A563-9D27F4F48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8DD0C1-7080-4F16-9E2E-804EC714F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CC29-7A2D-4684-B21D-8BDE64CEB87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227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01CCB-DA13-4C0F-9514-21B2BFACF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763A0-FAFA-4F65-B825-445FC24DB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5D7CE-3794-42BD-8051-410E4FDA6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C512-325F-497F-8E5A-6CEC91459CE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22033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FB4174-DB42-489E-93B7-9813FD2D3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835BF6-9103-4FEB-8E23-E222EBBBC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674F5E-8164-4423-8EF2-B789B5955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8432-2471-4A4A-87C9-3D3DDF81F00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13303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A33E02-1337-4763-8A85-9DA02C9C5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DBAC4D-23CE-40DA-A038-08C73212A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19FD94-D2E8-4EF4-9BF7-DFFD2DA15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18D2-6757-46D8-996B-8AF5F59DD1A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2383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93557B-8698-41F2-A8C6-F7A16A456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DA6131-8212-4868-8FE8-3CB938F5A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DD5649-EE82-43FC-9428-2CD9BFDF6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7447-463C-4427-B9A2-311CDE4F453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4209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96FDB-D3E5-4DB2-8240-3A3F6F35E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7CB92-2B12-4A0A-ABF6-72F5F015F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D6B90-1FAD-4527-A8BC-82FD7C589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6BD8-FE94-4B4F-8AC3-FD0946B43E8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7714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10E85-9AA3-221B-E6C3-9951C51E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A07B3B-0C1A-1EB1-7EB0-6A9C4540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34B66A-A7BD-15E9-CA65-7CD3AF484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CA34C80-DDE8-B21B-25D4-D6576D83C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B2E6763-14DF-A366-03EC-BD6F51CFF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C913924-1809-C28F-264C-A8AFDC44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1BBC1CF-37E6-1F26-7AA4-9C3B64C5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3F489C1-7A3E-56A0-6CE8-97A49C08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144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098D3-E362-43F9-B83B-4FDF0DCB1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2E6DF-E894-40C4-8F1F-49D5AC300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AFCCB-9178-4681-82C6-3F61FCA42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5286-4DCB-4F0B-9286-B39A39B8C1F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81771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76429-2072-4F80-99CB-DD21C54A6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C72B2-AC00-4075-A8B2-21E475DC9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7653F-9D52-4F41-B5A7-21CBBE999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BC35-7CCC-4907-B8BE-C4F94D73570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61758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170044-C5DE-4C46-A3A3-7FBC95BED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2369FD-705E-4192-A7F4-BB86CE1C7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4BFD0-9B05-4437-912C-A5AB28768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DA3B-86C3-4A7F-B9C4-A5292E7A717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41469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53"/>
            <a:ext cx="10972800" cy="58515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E00433-8494-4059-BE44-9AB310FEA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570645-A8FF-4874-9BFA-714C690E6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259AD3-E9F6-4C89-940D-39753640D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EF2D-A294-4C07-A7B3-1F254A5D792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38870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5F0C5-42B0-46D8-A0BB-C001918C2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D13F49-A6CE-4789-AAD3-55001ED0F7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144A68-4BE6-41C9-A5D7-EFC05F8DC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BA49-B3B0-4D4F-8B85-D8651B05424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97526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D96E97-AA5E-43BF-A393-3EDC5C4B8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7FA7AB-4B48-4AB1-B2CF-324EE14C5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1C9A1A-50BA-4B72-B502-84509CE58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117BA-3F2E-4325-84CE-D292928846B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10026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808BBCF4-4305-425F-814F-B055EE088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2276475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a-DK" altLang="da-DK" sz="1800">
              <a:solidFill>
                <a:srgbClr val="000000"/>
              </a:solidFill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CF2EBA6-178C-4CFD-8099-1ACA1CF3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589588"/>
            <a:ext cx="12213167" cy="1268412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GB" altLang="da-DK" sz="1400" b="1">
              <a:solidFill>
                <a:srgbClr val="FFFFFF"/>
              </a:solidFill>
            </a:endParaRP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8761288-70AF-4E1C-9312-E92275F2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5661025"/>
            <a:ext cx="6096000" cy="555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a-DK" altLang="da-DK" sz="1400" b="1">
                <a:solidFill>
                  <a:srgbClr val="FFFFFF"/>
                </a:solidFill>
                <a:latin typeface="Verdana" pitchFamily="34" charset="0"/>
              </a:rPr>
              <a:t>Aarhus University Hospital </a:t>
            </a:r>
          </a:p>
          <a:p>
            <a:pPr algn="r" eaLnBrk="1" hangingPunct="1">
              <a:lnSpc>
                <a:spcPct val="130000"/>
              </a:lnSpc>
              <a:defRPr/>
            </a:pPr>
            <a:r>
              <a:rPr lang="da-DK" altLang="da-DK" sz="1400">
                <a:solidFill>
                  <a:srgbClr val="FFFFFF"/>
                </a:solidFill>
                <a:latin typeface="Verdana" pitchFamily="34" charset="0"/>
              </a:rPr>
              <a:t>Skejby</a:t>
            </a:r>
          </a:p>
        </p:txBody>
      </p:sp>
      <p:pic>
        <p:nvPicPr>
          <p:cNvPr id="7" name="Picture 43" descr="auhh_eng">
            <a:extLst>
              <a:ext uri="{FF2B5EF4-FFF2-40B4-BE49-F238E27FC236}">
                <a16:creationId xmlns:a16="http://schemas.microsoft.com/office/drawing/2014/main" id="{32233B7C-CEAE-4962-B86C-9646CCC9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33" y="-100013"/>
            <a:ext cx="3937000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535" y="908051"/>
            <a:ext cx="8733367" cy="863600"/>
          </a:xfrm>
        </p:spPr>
        <p:txBody>
          <a:bodyPr/>
          <a:lstStyle>
            <a:lvl1pPr>
              <a:lnSpc>
                <a:spcPct val="11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420" y="1773248"/>
            <a:ext cx="8614833" cy="76993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8473096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3303313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50890651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906699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D12A7-F44E-A745-F8BA-C63E5246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A42148-6CE3-2821-64C1-8FB98561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8DB4B7-6932-ACA2-B8DB-EE731BB8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015D1F-815B-AEDE-C782-602C73EC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240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004420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01281455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75419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266099145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21478910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5364736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414346"/>
            <a:ext cx="2743200" cy="57118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414346"/>
            <a:ext cx="8026400" cy="57118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4252731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4339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0589400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4339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9388908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4339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197600" y="3938596"/>
            <a:ext cx="5384800" cy="218757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351509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8B62EDC-1CAF-9A48-2DE0-54B1DCB4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6B7E816-89BD-F438-3A30-DE0DCD02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D3E363-3CF2-9212-F901-3169A15B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282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C683B7-9B31-4E1E-92BB-7E17830E0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93738A-CDA2-4E64-ADD7-01767694C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1851" y="6165850"/>
            <a:ext cx="431800" cy="603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D24D69-38AF-449C-86AB-AB198B1B7E8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07667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260353"/>
            <a:ext cx="11449051" cy="792161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124746"/>
            <a:ext cx="11449051" cy="406623"/>
          </a:xfrm>
        </p:spPr>
        <p:txBody>
          <a:bodyPr anchor="ctr"/>
          <a:lstStyle>
            <a:lvl1pPr marL="0" indent="0">
              <a:buNone/>
              <a:defRPr sz="13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1700214"/>
            <a:ext cx="11449051" cy="432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3978865-8686-4773-8A9C-222E6D87A2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DC61FFD-32ED-43EC-80E0-E21864A8C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1851" y="6165850"/>
            <a:ext cx="431800" cy="603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F01F18C-CA3D-45D2-9C76-6E3BF6EBD2B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193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_no ban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358" y="6019901"/>
            <a:ext cx="11355324" cy="582431"/>
          </a:xfrm>
        </p:spPr>
        <p:txBody>
          <a:bodyPr anchor="b">
            <a:noAutofit/>
          </a:bodyPr>
          <a:lstStyle>
            <a:lvl1pPr marL="0" indent="0">
              <a:buNone/>
              <a:defRPr sz="800">
                <a:solidFill>
                  <a:srgbClr val="AEA79F"/>
                </a:solidFill>
              </a:defRPr>
            </a:lvl1pPr>
            <a:lvl2pPr>
              <a:defRPr sz="800">
                <a:solidFill>
                  <a:srgbClr val="82786F"/>
                </a:solidFill>
              </a:defRPr>
            </a:lvl2pPr>
            <a:lvl3pPr>
              <a:defRPr sz="800">
                <a:solidFill>
                  <a:srgbClr val="82786F"/>
                </a:solidFill>
              </a:defRPr>
            </a:lvl3pPr>
            <a:lvl4pPr>
              <a:defRPr sz="800">
                <a:solidFill>
                  <a:srgbClr val="82786F"/>
                </a:solidFill>
              </a:defRPr>
            </a:lvl4pPr>
            <a:lvl5pPr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22400" y="638143"/>
            <a:ext cx="113472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444B0B-B703-489B-AEBD-A6920656B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901518" y="125414"/>
            <a:ext cx="3867149" cy="134937"/>
          </a:xfrm>
        </p:spPr>
        <p:txBody>
          <a:bodyPr wrap="square" tIns="0" bIns="0" numCol="1" anchor="ctr" anchorCtr="0" compatLnSpc="1">
            <a:prstTxWarp prst="textNoShape">
              <a:avLst/>
            </a:prstTxWarp>
          </a:bodyPr>
          <a:lstStyle>
            <a:lvl1pPr algn="r" defTabSz="878525" eaLnBrk="1" hangingPunct="1">
              <a:lnSpc>
                <a:spcPct val="100000"/>
              </a:lnSpc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US"/>
              <a:t>PIONEER 1 &amp; 5 Breakout │ PIONEER GRM EU v1.0 Final 20181107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6344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358" y="6019901"/>
            <a:ext cx="11355324" cy="582431"/>
          </a:xfrm>
        </p:spPr>
        <p:txBody>
          <a:bodyPr anchor="b">
            <a:noAutofit/>
          </a:bodyPr>
          <a:lstStyle>
            <a:lvl1pPr marL="0" indent="0">
              <a:buNone/>
              <a:defRPr sz="800">
                <a:solidFill>
                  <a:srgbClr val="AEA79F"/>
                </a:solidFill>
              </a:defRPr>
            </a:lvl1pPr>
            <a:lvl2pPr>
              <a:defRPr sz="800">
                <a:solidFill>
                  <a:srgbClr val="82786F"/>
                </a:solidFill>
              </a:defRPr>
            </a:lvl2pPr>
            <a:lvl3pPr>
              <a:defRPr sz="800">
                <a:solidFill>
                  <a:srgbClr val="82786F"/>
                </a:solidFill>
              </a:defRPr>
            </a:lvl3pPr>
            <a:lvl4pPr>
              <a:defRPr sz="800">
                <a:solidFill>
                  <a:srgbClr val="82786F"/>
                </a:solidFill>
              </a:defRPr>
            </a:lvl4pPr>
            <a:lvl5pPr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22400" y="638143"/>
            <a:ext cx="113472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A10981-EE98-4BA2-AE7D-20C2C74E5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901518" y="125414"/>
            <a:ext cx="3867149" cy="134937"/>
          </a:xfrm>
        </p:spPr>
        <p:txBody>
          <a:bodyPr wrap="square" tIns="0" bIns="0" numCol="1" anchor="ctr" anchorCtr="0" compatLnSpc="1">
            <a:prstTxWarp prst="textNoShape">
              <a:avLst/>
            </a:prstTxWarp>
          </a:bodyPr>
          <a:lstStyle>
            <a:lvl1pPr algn="r" defTabSz="878525" eaLnBrk="1" hangingPunct="1"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GB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15921381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543984" y="1209114"/>
            <a:ext cx="11225616" cy="266301"/>
          </a:xfrm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7755" y="687230"/>
            <a:ext cx="11221844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47763" y="6167521"/>
            <a:ext cx="11221847" cy="39158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6" indent="0">
              <a:buNone/>
              <a:defRPr sz="900"/>
            </a:lvl2pPr>
            <a:lvl3pPr marL="536426" indent="0">
              <a:buNone/>
              <a:defRPr sz="900"/>
            </a:lvl3pPr>
            <a:lvl4pPr marL="807818" indent="0">
              <a:buNone/>
              <a:defRPr sz="900"/>
            </a:lvl4pPr>
            <a:lvl5pPr marL="1072853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9B17116-57BF-4888-88B3-EB242482EFFD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>
          <a:xfrm>
            <a:off x="11353800" y="139700"/>
            <a:ext cx="414867" cy="134938"/>
          </a:xfrm>
          <a:prstGeom prst="rect">
            <a:avLst/>
          </a:prstGeom>
        </p:spPr>
        <p:txBody>
          <a:bodyPr lIns="91428" tIns="45714" rIns="91428" bIns="45714"/>
          <a:lstStyle>
            <a:lvl1pPr eaLnBrk="1" hangingPunct="1"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8B7F501F-041A-44F3-AD9D-52127BE75E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7525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422400" y="687229"/>
            <a:ext cx="113472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6FFBE2-BB6D-4C56-9801-2176D863456B}"/>
              </a:ext>
            </a:extLst>
          </p:cNvPr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5564718" y="138114"/>
            <a:ext cx="3867149" cy="136525"/>
          </a:xfrm>
        </p:spPr>
        <p:txBody>
          <a:bodyPr wrap="square" t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                       </a:t>
            </a:r>
          </a:p>
        </p:txBody>
      </p:sp>
      <p:sp>
        <p:nvSpPr>
          <p:cNvPr id="5" name="Rectangle 81">
            <a:extLst>
              <a:ext uri="{FF2B5EF4-FFF2-40B4-BE49-F238E27FC236}">
                <a16:creationId xmlns:a16="http://schemas.microsoft.com/office/drawing/2014/main" id="{FDAC75E3-BC96-47F3-9D37-FCE28685F06F}"/>
              </a:ext>
            </a:extLst>
          </p:cNvPr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1"/>
            <p:custDataLst>
              <p:tags r:id="rId2"/>
            </p:custDataLst>
          </p:nvPr>
        </p:nvSpPr>
        <p:spPr bwMode="auto">
          <a:xfrm>
            <a:off x="9582151" y="138114"/>
            <a:ext cx="1602316" cy="1365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/>
              <a:t>    </a:t>
            </a:r>
            <a:endParaRPr lang="en-GB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6B7E05C3-4529-4ECA-806B-B7BE37597AF2}"/>
              </a:ext>
            </a:extLst>
          </p:cNvPr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11353800" y="139701"/>
            <a:ext cx="414867" cy="1365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F46FA987-F3C2-486E-B503-7F83F72603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7091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242676A9-CCA9-4683-92C7-A014816095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517" y="-115888"/>
            <a:ext cx="973667" cy="11080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da-DK" sz="6600" b="1">
                <a:solidFill>
                  <a:srgbClr val="FFFFFF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90652" y="1749631"/>
            <a:ext cx="10378949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4331" y="6019901"/>
            <a:ext cx="10374348" cy="582431"/>
          </a:xfrm>
        </p:spPr>
        <p:txBody>
          <a:bodyPr anchor="b">
            <a:noAutofit/>
          </a:bodyPr>
          <a:lstStyle>
            <a:lvl1pPr marL="0" indent="0">
              <a:buNone/>
              <a:defRPr sz="800">
                <a:solidFill>
                  <a:srgbClr val="AEA79F"/>
                </a:solidFill>
              </a:defRPr>
            </a:lvl1pPr>
            <a:lvl2pPr>
              <a:defRPr sz="800">
                <a:solidFill>
                  <a:srgbClr val="82786F"/>
                </a:solidFill>
              </a:defRPr>
            </a:lvl2pPr>
            <a:lvl3pPr>
              <a:defRPr sz="800">
                <a:solidFill>
                  <a:srgbClr val="82786F"/>
                </a:solidFill>
              </a:defRPr>
            </a:lvl3pPr>
            <a:lvl4pPr>
              <a:defRPr sz="800">
                <a:solidFill>
                  <a:srgbClr val="82786F"/>
                </a:solidFill>
              </a:defRPr>
            </a:lvl4pPr>
            <a:lvl5pPr>
              <a:defRPr sz="800">
                <a:solidFill>
                  <a:srgbClr val="82786F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90651" y="687230"/>
            <a:ext cx="10378948" cy="5218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A1B4FD-9C74-4905-8114-D6CFD2E86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901518" y="125414"/>
            <a:ext cx="3867149" cy="134937"/>
          </a:xfrm>
        </p:spPr>
        <p:txBody>
          <a:bodyPr wrap="square" tIns="0" bIns="0" numCol="1" anchor="ctr" anchorCtr="0" compatLnSpc="1">
            <a:prstTxWarp prst="textNoShape">
              <a:avLst/>
            </a:prstTxWarp>
          </a:bodyPr>
          <a:lstStyle>
            <a:lvl1pPr algn="r" defTabSz="878525" eaLnBrk="1" hangingPunct="1">
              <a:lnSpc>
                <a:spcPct val="100000"/>
              </a:lnSpc>
              <a:spcBef>
                <a:spcPct val="0"/>
              </a:spcBef>
              <a:defRPr sz="600" b="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GB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665382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C0AD9-604F-42C4-B782-28602218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1965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77DBC-B9D1-4274-9323-24D149E7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328-0942-4A1F-8780-DFE1F826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51" y="6165850"/>
            <a:ext cx="431800" cy="603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1965"/>
                </a:solidFill>
              </a:defRPr>
            </a:lvl1pPr>
          </a:lstStyle>
          <a:p>
            <a:pPr>
              <a:defRPr/>
            </a:pPr>
            <a:r>
              <a:rPr lang="en-GB"/>
              <a:t>Slide No. </a:t>
            </a:r>
            <a:fld id="{D69DF1A1-6ECB-4C3F-B83D-E31FC2E1B04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0730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614892" y="974467"/>
            <a:ext cx="11008784" cy="264091"/>
          </a:xfrm>
        </p:spPr>
        <p:txBody>
          <a:bodyPr wrap="none" lIns="18000" anchor="ctr">
            <a:noAutofit/>
          </a:bodyPr>
          <a:lstStyle>
            <a:lvl1pPr marL="0" indent="0" algn="l">
              <a:buFontTx/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614400" y="446400"/>
            <a:ext cx="10992000" cy="523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4400" y="6145768"/>
            <a:ext cx="11008784" cy="497417"/>
          </a:xfrm>
        </p:spPr>
        <p:txBody>
          <a:bodyPr anchor="b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541325" indent="0">
              <a:buNone/>
              <a:defRPr/>
            </a:lvl2pPr>
            <a:lvl3pPr marL="1076298" indent="0">
              <a:buNone/>
              <a:defRPr/>
            </a:lvl3pPr>
            <a:lvl4pPr marL="1616035" indent="0">
              <a:buNone/>
              <a:defRPr/>
            </a:lvl4pPr>
            <a:lvl5pPr marL="2155771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353130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| Subtitle | Content |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6CBD438-5E49-4F18-9D07-4D4F6CD33DC3}"/>
              </a:ext>
            </a:extLst>
          </p:cNvPr>
          <p:cNvSpPr>
            <a:spLocks/>
          </p:cNvSpPr>
          <p:nvPr userDrawn="1"/>
        </p:nvSpPr>
        <p:spPr bwMode="gray">
          <a:xfrm>
            <a:off x="11173884" y="322263"/>
            <a:ext cx="700616" cy="500062"/>
          </a:xfrm>
          <a:custGeom>
            <a:avLst/>
            <a:gdLst>
              <a:gd name="T0" fmla="*/ 379269 w 5293529"/>
              <a:gd name="T1" fmla="*/ 439632 h 3773692"/>
              <a:gd name="T2" fmla="*/ 285329 w 5293529"/>
              <a:gd name="T3" fmla="*/ 492226 h 3773692"/>
              <a:gd name="T4" fmla="*/ 153842 w 5293529"/>
              <a:gd name="T5" fmla="*/ 438952 h 3773692"/>
              <a:gd name="T6" fmla="*/ 171354 w 5293529"/>
              <a:gd name="T7" fmla="*/ 438952 h 3773692"/>
              <a:gd name="T8" fmla="*/ 70914 w 5293529"/>
              <a:gd name="T9" fmla="*/ 492226 h 3773692"/>
              <a:gd name="T10" fmla="*/ 406758 w 5293529"/>
              <a:gd name="T11" fmla="*/ 428515 h 3773692"/>
              <a:gd name="T12" fmla="*/ 399805 w 5293529"/>
              <a:gd name="T13" fmla="*/ 430944 h 3773692"/>
              <a:gd name="T14" fmla="*/ 477873 w 5293529"/>
              <a:gd name="T15" fmla="*/ 460711 h 3773692"/>
              <a:gd name="T16" fmla="*/ 486549 w 5293529"/>
              <a:gd name="T17" fmla="*/ 495950 h 3773692"/>
              <a:gd name="T18" fmla="*/ 96519 w 5293529"/>
              <a:gd name="T19" fmla="*/ 428181 h 3773692"/>
              <a:gd name="T20" fmla="*/ 137777 w 5293529"/>
              <a:gd name="T21" fmla="*/ 428181 h 3773692"/>
              <a:gd name="T22" fmla="*/ 113732 w 5293529"/>
              <a:gd name="T23" fmla="*/ 495928 h 3773692"/>
              <a:gd name="T24" fmla="*/ 445469 w 5293529"/>
              <a:gd name="T25" fmla="*/ 439848 h 3773692"/>
              <a:gd name="T26" fmla="*/ 420260 w 5293529"/>
              <a:gd name="T27" fmla="*/ 485168 h 3773692"/>
              <a:gd name="T28" fmla="*/ 330775 w 5293529"/>
              <a:gd name="T29" fmla="*/ 426626 h 3773692"/>
              <a:gd name="T30" fmla="*/ 321752 w 5293529"/>
              <a:gd name="T31" fmla="*/ 497601 h 3773692"/>
              <a:gd name="T32" fmla="*/ 285337 w 5293529"/>
              <a:gd name="T33" fmla="*/ 426626 h 3773692"/>
              <a:gd name="T34" fmla="*/ 262731 w 5293529"/>
              <a:gd name="T35" fmla="*/ 463474 h 3773692"/>
              <a:gd name="T36" fmla="*/ 253918 w 5293529"/>
              <a:gd name="T37" fmla="*/ 497979 h 3773692"/>
              <a:gd name="T38" fmla="*/ 223599 w 5293529"/>
              <a:gd name="T39" fmla="*/ 495281 h 3773692"/>
              <a:gd name="T40" fmla="*/ 234692 w 5293529"/>
              <a:gd name="T41" fmla="*/ 426626 h 3773692"/>
              <a:gd name="T42" fmla="*/ 149427 w 5293529"/>
              <a:gd name="T43" fmla="*/ 495184 h 3773692"/>
              <a:gd name="T44" fmla="*/ 93625 w 5293529"/>
              <a:gd name="T45" fmla="*/ 463474 h 3773692"/>
              <a:gd name="T46" fmla="*/ 70922 w 5293529"/>
              <a:gd name="T47" fmla="*/ 426626 h 3773692"/>
              <a:gd name="T48" fmla="*/ 31515 w 5293529"/>
              <a:gd name="T49" fmla="*/ 495281 h 3773692"/>
              <a:gd name="T50" fmla="*/ 1827 w 5293529"/>
              <a:gd name="T51" fmla="*/ 497979 h 3773692"/>
              <a:gd name="T52" fmla="*/ 385971 w 5293529"/>
              <a:gd name="T53" fmla="*/ 403303 h 3773692"/>
              <a:gd name="T54" fmla="*/ 379172 w 5293529"/>
              <a:gd name="T55" fmla="*/ 430760 h 3773692"/>
              <a:gd name="T56" fmla="*/ 467185 w 5293529"/>
              <a:gd name="T57" fmla="*/ 495939 h 3773692"/>
              <a:gd name="T58" fmla="*/ 404478 w 5293529"/>
              <a:gd name="T59" fmla="*/ 402277 h 3773692"/>
              <a:gd name="T60" fmla="*/ 505330 w 5293529"/>
              <a:gd name="T61" fmla="*/ 389660 h 3773692"/>
              <a:gd name="T62" fmla="*/ 508783 w 5293529"/>
              <a:gd name="T63" fmla="*/ 379515 h 3773692"/>
              <a:gd name="T64" fmla="*/ 511184 w 5293529"/>
              <a:gd name="T65" fmla="*/ 392358 h 3773692"/>
              <a:gd name="T66" fmla="*/ 512332 w 5293529"/>
              <a:gd name="T67" fmla="*/ 399029 h 3773692"/>
              <a:gd name="T68" fmla="*/ 509454 w 5293529"/>
              <a:gd name="T69" fmla="*/ 373104 h 3773692"/>
              <a:gd name="T70" fmla="*/ 525462 w 5293529"/>
              <a:gd name="T71" fmla="*/ 390945 h 3773692"/>
              <a:gd name="T72" fmla="*/ 345772 w 5293529"/>
              <a:gd name="T73" fmla="*/ 278136 h 3773692"/>
              <a:gd name="T74" fmla="*/ 239875 w 5293529"/>
              <a:gd name="T75" fmla="*/ 212104 h 3773692"/>
              <a:gd name="T76" fmla="*/ 305113 w 5293529"/>
              <a:gd name="T77" fmla="*/ 179153 h 3773692"/>
              <a:gd name="T78" fmla="*/ 202409 w 5293529"/>
              <a:gd name="T79" fmla="*/ 212115 h 3773692"/>
              <a:gd name="T80" fmla="*/ 183959 w 5293529"/>
              <a:gd name="T81" fmla="*/ 263652 h 3773692"/>
              <a:gd name="T82" fmla="*/ 322132 w 5293529"/>
              <a:gd name="T83" fmla="*/ 176207 h 3773692"/>
              <a:gd name="T84" fmla="*/ 244014 w 5293529"/>
              <a:gd name="T85" fmla="*/ 229157 h 3773692"/>
              <a:gd name="T86" fmla="*/ 193863 w 5293529"/>
              <a:gd name="T87" fmla="*/ 166730 h 3773692"/>
              <a:gd name="T88" fmla="*/ 136099 w 5293529"/>
              <a:gd name="T89" fmla="*/ 132117 h 3773692"/>
              <a:gd name="T90" fmla="*/ 138505 w 5293529"/>
              <a:gd name="T91" fmla="*/ 190184 h 3773692"/>
              <a:gd name="T92" fmla="*/ 116012 w 5293529"/>
              <a:gd name="T93" fmla="*/ 75972 h 3773692"/>
              <a:gd name="T94" fmla="*/ 265051 w 5293529"/>
              <a:gd name="T95" fmla="*/ 171857 h 3773692"/>
              <a:gd name="T96" fmla="*/ 342215 w 5293529"/>
              <a:gd name="T97" fmla="*/ 389585 h 3773692"/>
              <a:gd name="T98" fmla="*/ 280429 w 5293529"/>
              <a:gd name="T99" fmla="*/ 392402 h 3773692"/>
              <a:gd name="T100" fmla="*/ 225661 w 5293529"/>
              <a:gd name="T101" fmla="*/ 297779 h 3773692"/>
              <a:gd name="T102" fmla="*/ 165889 w 5293529"/>
              <a:gd name="T103" fmla="*/ 390470 h 3773692"/>
              <a:gd name="T104" fmla="*/ 139176 w 5293529"/>
              <a:gd name="T105" fmla="*/ 207658 h 3773692"/>
              <a:gd name="T106" fmla="*/ 116594 w 5293529"/>
              <a:gd name="T107" fmla="*/ 145587 h 3773692"/>
              <a:gd name="T108" fmla="*/ 137526 w 5293529"/>
              <a:gd name="T109" fmla="*/ 47392 h 3773692"/>
              <a:gd name="T110" fmla="*/ 162703 w 5293529"/>
              <a:gd name="T111" fmla="*/ 105815 h 3773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lnTo>
                  <a:pt x="5063680" y="2863988"/>
                </a:ln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rgbClr val="001965"/>
          </a:solidFill>
          <a:ln>
            <a:noFill/>
          </a:ln>
          <a:extLst>
            <a:ext uri="{91240B29-F687-4F45-9708-019B960494DF}">
              <a14:hiddenLine xmlns:a14="http://schemas.microsoft.com/office/drawing/2010/main" w="8132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35071"/>
            <a:ext cx="11347200" cy="4098423"/>
          </a:xfrm>
        </p:spPr>
        <p:txBody>
          <a:bodyPr/>
          <a:lstStyle>
            <a:lvl1pPr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spcBef>
                <a:spcPts val="450"/>
              </a:spcBef>
              <a:spcAft>
                <a:spcPts val="450"/>
              </a:spcAft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spcBef>
                <a:spcPts val="450"/>
              </a:spcBef>
              <a:spcAft>
                <a:spcPts val="450"/>
              </a:spcAft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2401" y="5717421"/>
            <a:ext cx="11346267" cy="1027768"/>
          </a:xfrm>
        </p:spPr>
        <p:txBody>
          <a:bodyPr anchor="b"/>
          <a:lstStyle>
            <a:lvl1pPr marL="0" marR="0" indent="0" algn="l" defTabSz="91413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 sz="800" baseline="0">
                <a:solidFill>
                  <a:srgbClr val="82786F"/>
                </a:solidFill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2291" y="1141429"/>
            <a:ext cx="11345863" cy="296863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09FDA"/>
                </a:solidFill>
              </a:defRPr>
            </a:lvl1pPr>
            <a:lvl2pPr marL="265037" indent="0">
              <a:buNone/>
              <a:defRPr sz="1100" b="1">
                <a:solidFill>
                  <a:srgbClr val="009FDA"/>
                </a:solidFill>
              </a:defRPr>
            </a:lvl2pPr>
            <a:lvl3pPr marL="536413" indent="0">
              <a:buNone/>
              <a:defRPr sz="1100" b="1">
                <a:solidFill>
                  <a:srgbClr val="009FDA"/>
                </a:solidFill>
              </a:defRPr>
            </a:lvl3pPr>
            <a:lvl4pPr marL="807798" indent="0">
              <a:buNone/>
              <a:defRPr sz="1100" b="1">
                <a:solidFill>
                  <a:srgbClr val="009FDA"/>
                </a:solidFill>
              </a:defRPr>
            </a:lvl4pPr>
            <a:lvl5pPr marL="1072826" indent="0">
              <a:buNone/>
              <a:defRPr sz="1100" b="1">
                <a:solidFill>
                  <a:srgbClr val="009FDA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045214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3997-BE13-16D5-B8ED-0F2851DF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6B127F-1B5B-9CCA-D005-090E5E7D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7B767C4-7202-6FB2-8D79-75297E35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A9F2B0-1122-7D61-D187-6393D4A3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44DA39E-6DDA-F292-CDFE-FDB48CA6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9D4EAA-D5DD-46C0-1AD6-C26CA803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33021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9"/>
            <a:ext cx="113472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335" y="5877639"/>
            <a:ext cx="10303807" cy="582431"/>
          </a:xfrm>
        </p:spPr>
        <p:txBody>
          <a:bodyPr anchor="b">
            <a:noAutofit/>
          </a:bodyPr>
          <a:lstStyle>
            <a:lvl1pPr marL="0" indent="0">
              <a:buNone/>
              <a:defRPr sz="800">
                <a:solidFill>
                  <a:srgbClr val="AEA79F"/>
                </a:solidFill>
              </a:defRPr>
            </a:lvl1pPr>
            <a:lvl2pPr>
              <a:defRPr sz="800">
                <a:solidFill>
                  <a:srgbClr val="82786F"/>
                </a:solidFill>
              </a:defRPr>
            </a:lvl2pPr>
            <a:lvl3pPr>
              <a:defRPr sz="800">
                <a:solidFill>
                  <a:srgbClr val="82786F"/>
                </a:solidFill>
              </a:defRPr>
            </a:lvl3pPr>
            <a:lvl4pPr>
              <a:defRPr sz="800">
                <a:solidFill>
                  <a:srgbClr val="82786F"/>
                </a:solidFill>
              </a:defRPr>
            </a:lvl4pPr>
            <a:lvl5pPr>
              <a:defRPr sz="800">
                <a:solidFill>
                  <a:srgbClr val="82786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86811-E2AC-42CF-9F9A-0B991E876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901518" y="125414"/>
            <a:ext cx="3867149" cy="134937"/>
          </a:xfrm>
        </p:spPr>
        <p:txBody>
          <a:bodyPr wrap="square" t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13633514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79985C9D-4AFC-4D92-A3F3-25EBF2C92356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4">
            <a:extLst>
              <a:ext uri="{FF2B5EF4-FFF2-40B4-BE49-F238E27FC236}">
                <a16:creationId xmlns:a16="http://schemas.microsoft.com/office/drawing/2014/main" id="{ACDF2CC9-D2BD-4F3D-BB5A-8A4016E5112E}"/>
              </a:ext>
            </a:extLst>
          </p:cNvPr>
          <p:cNvSpPr/>
          <p:nvPr userDrawn="1"/>
        </p:nvSpPr>
        <p:spPr>
          <a:xfrm>
            <a:off x="0" y="1150939"/>
            <a:ext cx="239184" cy="4822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F2FAEB3-76BC-423F-826F-ABAAE4E20DC6}"/>
              </a:ext>
            </a:extLst>
          </p:cNvPr>
          <p:cNvSpPr/>
          <p:nvPr userDrawn="1"/>
        </p:nvSpPr>
        <p:spPr>
          <a:xfrm>
            <a:off x="6119285" y="1150939"/>
            <a:ext cx="6072716" cy="48228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C6442758-39C1-456D-9C4A-971EBDA97272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>
            <a:extLst>
              <a:ext uri="{FF2B5EF4-FFF2-40B4-BE49-F238E27FC236}">
                <a16:creationId xmlns:a16="http://schemas.microsoft.com/office/drawing/2014/main" id="{3C31A77E-3C57-4FF7-844A-45FE199C70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7" y="6270626"/>
            <a:ext cx="590551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0A4BB8C1-E5AE-4DE2-B30D-C177B37E9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6275389"/>
            <a:ext cx="103505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72823" y="3412800"/>
            <a:ext cx="5043125" cy="10368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72823" y="2164800"/>
            <a:ext cx="5043125" cy="11664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92011" y="5445225"/>
            <a:ext cx="5664629" cy="383116"/>
          </a:xfrm>
        </p:spPr>
        <p:txBody>
          <a:bodyPr anchor="b"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29126640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DED7F737-AA5C-4034-9521-3257AACEBD77}"/>
              </a:ext>
            </a:extLst>
          </p:cNvPr>
          <p:cNvSpPr/>
          <p:nvPr userDrawn="1"/>
        </p:nvSpPr>
        <p:spPr>
          <a:xfrm>
            <a:off x="0" y="1150939"/>
            <a:ext cx="239184" cy="4822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FE5C936-CEF5-4CC4-AE98-CE0F4F2170CA}"/>
              </a:ext>
            </a:extLst>
          </p:cNvPr>
          <p:cNvSpPr/>
          <p:nvPr userDrawn="1"/>
        </p:nvSpPr>
        <p:spPr>
          <a:xfrm>
            <a:off x="11952818" y="1147764"/>
            <a:ext cx="239183" cy="48228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A98DDB19-9A9E-4713-94D7-952D972A2B72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27806A-4D54-440B-AE57-BE58E973F36E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72822" y="3412800"/>
            <a:ext cx="7735823" cy="10368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72822" y="2164800"/>
            <a:ext cx="7735823" cy="11664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2825" y="4533123"/>
            <a:ext cx="7751233" cy="383116"/>
          </a:xfrm>
        </p:spPr>
        <p:txBody>
          <a:bodyPr anchor="b"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25336203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A97E536-04B4-4577-89B3-970882C7D041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C2B371D-EEF4-4E41-8DAD-1FB62809DB94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0694C19A-8281-4D0E-B4D8-B0AC5248C694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177800" indent="-177800">
              <a:defRPr>
                <a:solidFill>
                  <a:srgbClr val="5A5A5A"/>
                </a:solidFill>
              </a:defRPr>
            </a:lvl1pPr>
            <a:lvl2pPr marL="450850" indent="-273050">
              <a:defRPr sz="1800">
                <a:solidFill>
                  <a:srgbClr val="5A5A5A"/>
                </a:solidFill>
              </a:defRPr>
            </a:lvl2pPr>
            <a:lvl3pPr marL="628650" indent="-177800">
              <a:defRPr>
                <a:solidFill>
                  <a:srgbClr val="5A5A5A"/>
                </a:solidFill>
              </a:defRPr>
            </a:lvl3pPr>
            <a:lvl4pPr marL="895350" indent="-266700">
              <a:defRPr>
                <a:solidFill>
                  <a:srgbClr val="5A5A5A"/>
                </a:solidFill>
              </a:defRPr>
            </a:lvl4pPr>
            <a:lvl5pPr marL="1079500" indent="-184150"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0EDEC87-2C6C-4E55-BA9F-645B388E7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A88B17F-EDE5-4260-A47F-3A833867DD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9D16-8FC2-4B29-AE05-E884FC973E1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604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2026A265-B143-4453-B382-5EF429A81D7D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8C1E18B-8F8A-440D-B3BE-333113E5A264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0DA52FB-EA04-4E5A-BA94-247E9919628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AFFCACF-1B7B-433B-9D68-7266966C13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6EBFDD7-8994-4E3B-A396-197B8BD5C2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66F6-A0C5-4AA3-A5D8-EAE74A9DE24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160328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D76CF20-C1A9-471B-A7B8-DFACB9336CE9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551CE1-BCB8-427A-9841-18AE2A643F82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3D88A7C-F816-4F66-AE57-692C14EC6643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1B3014A-6975-4C74-8AB0-F14DEADC4F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EFAAA89-5E96-4C77-8950-D41F643AF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A7C-FCFF-44DA-B142-0239507C531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1750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>
            <a:extLst>
              <a:ext uri="{FF2B5EF4-FFF2-40B4-BE49-F238E27FC236}">
                <a16:creationId xmlns:a16="http://schemas.microsoft.com/office/drawing/2014/main" id="{F1E1FF95-9D2E-425B-8F7B-9827A97D0553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575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2D097413-85A6-46B7-9856-312E0FFC7833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EE95C2-0AFD-4BFC-8322-5D591202B91F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0831A130-CBB2-4939-A9C3-8910CB76F8D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1AF2AE8-6014-40D6-B4E2-63508514A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6C89F68-3431-4BE8-AFE4-FD96B0D84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6C4B-5D82-4181-8C63-49F4D572573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430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D2A8F9B3-E0F2-44E9-9F5A-7F7692614AAA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59C886C-95A7-4297-9D24-0E0DFCE67BC2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58A44D86-9989-4733-AF92-E46340D9AD2B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0070"/>
            <a:ext cx="5303520" cy="4195233"/>
          </a:xfrm>
        </p:spPr>
        <p:txBody>
          <a:bodyPr/>
          <a:lstStyle>
            <a:lvl1pPr marL="177800" indent="-177800"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8650" indent="-177800">
              <a:defRPr sz="1600">
                <a:solidFill>
                  <a:srgbClr val="5A5A5A"/>
                </a:solidFill>
              </a:defRPr>
            </a:lvl3pPr>
            <a:lvl4pPr marL="806450" indent="-177800">
              <a:tabLst/>
              <a:defRPr sz="1600">
                <a:solidFill>
                  <a:srgbClr val="5A5A5A"/>
                </a:solidFill>
              </a:defRPr>
            </a:lvl4pPr>
            <a:lvl5pPr marL="984250" indent="-177800">
              <a:defRPr sz="14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80070"/>
            <a:ext cx="5303520" cy="4195233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7063" indent="-176213">
              <a:defRPr sz="1600">
                <a:solidFill>
                  <a:srgbClr val="5A5A5A"/>
                </a:solidFill>
              </a:defRPr>
            </a:lvl3pPr>
            <a:lvl4pPr marL="806450" indent="-177800">
              <a:defRPr sz="1600">
                <a:solidFill>
                  <a:srgbClr val="5A5A5A"/>
                </a:solidFill>
              </a:defRPr>
            </a:lvl4pPr>
            <a:lvl5pPr marL="984250" indent="-177800">
              <a:defRPr sz="1400">
                <a:solidFill>
                  <a:srgbClr val="5A5A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B447034-4C49-4766-A28E-5BFC02130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21AF1E7-A82A-4FDF-BC4D-2B7E34660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DC8C-C4BE-4431-97C4-8A9EE5D22F4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7547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2">
            <a:extLst>
              <a:ext uri="{FF2B5EF4-FFF2-40B4-BE49-F238E27FC236}">
                <a16:creationId xmlns:a16="http://schemas.microsoft.com/office/drawing/2014/main" id="{D917FB1E-E83E-4BEF-9634-4005A355054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5303520" cy="63976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03520" cy="3563939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8650" indent="-174625">
              <a:defRPr sz="1600">
                <a:solidFill>
                  <a:srgbClr val="5A5A5A"/>
                </a:solidFill>
              </a:defRPr>
            </a:lvl3pPr>
            <a:lvl4pPr marL="895350" indent="-266700">
              <a:defRPr sz="1600">
                <a:solidFill>
                  <a:srgbClr val="5A5A5A"/>
                </a:solidFill>
              </a:defRPr>
            </a:lvl4pPr>
            <a:lvl5pPr marL="1079500" indent="-184150">
              <a:tabLst>
                <a:tab pos="1079500" algn="l"/>
                <a:tab pos="1346200" algn="l"/>
              </a:tabLst>
              <a:defRPr sz="14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71601"/>
            <a:ext cx="5303520" cy="63976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011362"/>
            <a:ext cx="5303520" cy="3563939"/>
          </a:xfrm>
        </p:spPr>
        <p:txBody>
          <a:bodyPr/>
          <a:lstStyle>
            <a:lvl1pPr>
              <a:defRPr sz="1800">
                <a:solidFill>
                  <a:srgbClr val="5A5A5A"/>
                </a:solidFill>
              </a:defRPr>
            </a:lvl1pPr>
            <a:lvl2pPr>
              <a:defRPr sz="1800">
                <a:solidFill>
                  <a:srgbClr val="5A5A5A"/>
                </a:solidFill>
              </a:defRPr>
            </a:lvl2pPr>
            <a:lvl3pPr marL="627063" indent="-176213">
              <a:defRPr sz="1600">
                <a:solidFill>
                  <a:srgbClr val="5A5A5A"/>
                </a:solidFill>
              </a:defRPr>
            </a:lvl3pPr>
            <a:lvl4pPr marL="895350" indent="-266700">
              <a:defRPr sz="1600">
                <a:solidFill>
                  <a:srgbClr val="5A5A5A"/>
                </a:solidFill>
              </a:defRPr>
            </a:lvl4pPr>
            <a:lvl5pPr marL="1079500" indent="-184150">
              <a:defRPr sz="1400">
                <a:solidFill>
                  <a:srgbClr val="5A5A5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5F806F-9496-41F9-8C8F-7832124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7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A630D-417A-4DED-18CE-D96F68EC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E9438A4-2518-8EBB-C654-FD0EB997E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5A0B87D-0330-1FDF-E653-4A79AD87D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A8DE76-CDBA-07F6-0397-5433B2BB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ED8679-4231-B9EA-D10E-A190A1E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5B8417-53C6-CD06-DCC5-1B9E6E56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957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5B8A87D-8A52-4C13-80E8-D0575E11F1FA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69973C8-F9A3-44DD-97FD-1D995730F821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3B7BD664-D4A8-4ABA-8958-205280B3E143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958400"/>
            <a:ext cx="10972800" cy="42048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4CB5CE1-C2BB-4F35-8CE0-9184B00085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3D70578F-0665-47D3-B2F9-FAA415ED8C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ECA1-5301-481D-9190-0D3E9C8F8F2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7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BFC82A9-FFBD-4BA9-BD83-93798B0601BB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94059CD-74CD-4751-BA42-F5DFAF61DCEF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00992938-0E2C-43D4-AD0F-6D3A21595C95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958400"/>
            <a:ext cx="10972800" cy="42048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9204F-5BE6-47C5-B041-DE3A88F224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7D3D18A-FF87-4A4C-B5C7-ADEF92AC31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B465-36F6-4C81-9C73-AB668486848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705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(no 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B23310D4-2F71-4672-A634-642C7E0FCFE3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A400BEE-9DC4-4F0B-AC21-A6E507EAC6D7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FBA705FD-D048-46D6-A412-A8BAB1E2EF74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9600" y="1960504"/>
            <a:ext cx="10972800" cy="42048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3200"/>
            <a:ext cx="11247967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7BB474-4237-4063-8F16-2A256407A1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B7B647-095C-4337-A152-521734FE5F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05B1-8AE7-422A-8285-C4688844B0C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5410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28E64A0-DE1E-4E13-A71C-53C7B1AEBD81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CDF62D5-A118-450A-A7D4-3A108234BFFA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B0913A8-7A68-4DBC-997C-DABEBADB1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AA4AF7D-2681-43FD-A53E-EE7FE12BB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A6B9-5E85-42AD-A002-CDC44751B8C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195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CROSS_Keylines.png">
            <a:extLst>
              <a:ext uri="{FF2B5EF4-FFF2-40B4-BE49-F238E27FC236}">
                <a16:creationId xmlns:a16="http://schemas.microsoft.com/office/drawing/2014/main" id="{D7D226F9-2537-441D-B9C5-B1BAA46B92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8" b="41772"/>
          <a:stretch>
            <a:fillRect/>
          </a:stretch>
        </p:blipFill>
        <p:spPr bwMode="auto">
          <a:xfrm>
            <a:off x="5374218" y="1489076"/>
            <a:ext cx="6817783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59C5B31F-0648-4E1C-92FA-2FBA38FB982F}"/>
              </a:ext>
            </a:extLst>
          </p:cNvPr>
          <p:cNvSpPr/>
          <p:nvPr userDrawn="1"/>
        </p:nvSpPr>
        <p:spPr>
          <a:xfrm>
            <a:off x="0" y="1150938"/>
            <a:ext cx="239184" cy="5707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6482C3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FE6C0EE-345C-49F0-97AB-8B7E41E7E26B}"/>
              </a:ext>
            </a:extLst>
          </p:cNvPr>
          <p:cNvSpPr/>
          <p:nvPr userDrawn="1"/>
        </p:nvSpPr>
        <p:spPr>
          <a:xfrm>
            <a:off x="11952818" y="1147764"/>
            <a:ext cx="239183" cy="5710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0414B"/>
              </a:solidFill>
            </a:endParaRP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2105A9BA-6202-44F7-B147-3EB87D2846F3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5"/>
            <a:ext cx="10972800" cy="4203700"/>
          </a:xfrm>
        </p:spPr>
        <p:txBody>
          <a:bodyPr/>
          <a:lstStyle>
            <a:lvl1pPr marL="177800" indent="-177800">
              <a:defRPr>
                <a:solidFill>
                  <a:srgbClr val="5A5A5A"/>
                </a:solidFill>
              </a:defRPr>
            </a:lvl1pPr>
            <a:lvl2pPr marL="450850" indent="-273050">
              <a:defRPr sz="1800">
                <a:solidFill>
                  <a:srgbClr val="5A5A5A"/>
                </a:solidFill>
              </a:defRPr>
            </a:lvl2pPr>
            <a:lvl3pPr marL="628650" indent="-177800">
              <a:defRPr>
                <a:solidFill>
                  <a:srgbClr val="5A5A5A"/>
                </a:solidFill>
              </a:defRPr>
            </a:lvl3pPr>
            <a:lvl4pPr marL="895350" indent="-266700">
              <a:defRPr>
                <a:solidFill>
                  <a:srgbClr val="5A5A5A"/>
                </a:solidFill>
              </a:defRPr>
            </a:lvl4pPr>
            <a:lvl5pPr marL="1079500" indent="-184150"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599" y="163200"/>
            <a:ext cx="11247968" cy="914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7FB0428-9998-4B7C-A778-33E67A0F7E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B54AC8DE-A140-49BA-B64E-D4A87CD3C3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1738-DB77-49EF-AA18-EE87F88BEC3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039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6">
            <a:extLst>
              <a:ext uri="{FF2B5EF4-FFF2-40B4-BE49-F238E27FC236}">
                <a16:creationId xmlns:a16="http://schemas.microsoft.com/office/drawing/2014/main" id="{BEC32BAB-5E91-48B1-8E66-09D0D7888475}"/>
              </a:ext>
            </a:extLst>
          </p:cNvPr>
          <p:cNvSpPr txBox="1">
            <a:spLocks/>
          </p:cNvSpPr>
          <p:nvPr userDrawn="1"/>
        </p:nvSpPr>
        <p:spPr>
          <a:xfrm>
            <a:off x="10991851" y="6308726"/>
            <a:ext cx="590549" cy="3651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3C0BD15-8D38-4383-AECA-36C9E9568A50}" type="slidenum">
              <a:rPr lang="en-GB" sz="1200" smtClean="0">
                <a:solidFill>
                  <a:srgbClr val="5A5A5A"/>
                </a:solidFill>
              </a:rPr>
              <a:pPr>
                <a:defRPr/>
              </a:pPr>
              <a:t>‹nr.›</a:t>
            </a:fld>
            <a:endParaRPr lang="en-GB" sz="1200" dirty="0">
              <a:solidFill>
                <a:srgbClr val="5A5A5A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178AFD1-D4C7-4724-A437-0159B3610ED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1200" y="2068514"/>
            <a:ext cx="9601200" cy="638175"/>
            <a:chOff x="533400" y="1281112"/>
            <a:chExt cx="7201086" cy="638175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BB27D9F2-F45F-4CA2-9AB3-E3B8ECD62DE9}"/>
                </a:ext>
              </a:extLst>
            </p:cNvPr>
            <p:cNvSpPr/>
            <p:nvPr/>
          </p:nvSpPr>
          <p:spPr>
            <a:xfrm>
              <a:off x="533400" y="1281112"/>
              <a:ext cx="914424" cy="638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rgbClr val="5A5A5A"/>
                </a:solidFill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8815498C-CC89-442E-A1DD-3671A972C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660" y="1415533"/>
              <a:ext cx="62228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a-DK" sz="1200">
                  <a:solidFill>
                    <a:srgbClr val="5A5A5A"/>
                  </a:solidFill>
                </a:rPr>
                <a:t>R100 G130 B195 (</a:t>
              </a:r>
              <a:r>
                <a:rPr lang="en-GB" altLang="da-DK" sz="1200" b="1">
                  <a:solidFill>
                    <a:srgbClr val="5A5A5A"/>
                  </a:solidFill>
                </a:rPr>
                <a:t>title colour, accent 1; 25mg empa</a:t>
              </a:r>
              <a:r>
                <a:rPr lang="en-GB" altLang="da-DK" sz="1200">
                  <a:solidFill>
                    <a:srgbClr val="5A5A5A"/>
                  </a:solidFill>
                </a:rPr>
                <a:t>)</a:t>
              </a: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8537BC5E-631C-4CB3-B98E-6D7E653E15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1201" y="3624264"/>
            <a:ext cx="9294284" cy="638175"/>
            <a:chOff x="533400" y="2837498"/>
            <a:chExt cx="6971357" cy="638175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B82B5DDC-98E1-420E-80A9-55ECBADD3129}"/>
                </a:ext>
              </a:extLst>
            </p:cNvPr>
            <p:cNvSpPr/>
            <p:nvPr/>
          </p:nvSpPr>
          <p:spPr>
            <a:xfrm>
              <a:off x="533400" y="2837498"/>
              <a:ext cx="914484" cy="6381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rgbClr val="5A5A5A"/>
                </a:solidFill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8F9141FB-9819-4681-ADE0-FC5FE7144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660" y="2971919"/>
              <a:ext cx="59930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a-DK" sz="1200">
                  <a:solidFill>
                    <a:srgbClr val="5A5A5A"/>
                  </a:solidFill>
                </a:rPr>
                <a:t>R67 G172 B153 </a:t>
              </a:r>
              <a:r>
                <a:rPr lang="en-GB" altLang="da-DK" sz="1200" b="1">
                  <a:solidFill>
                    <a:srgbClr val="5A5A5A"/>
                  </a:solidFill>
                </a:rPr>
                <a:t>(additional accent; 10 mg empa)</a:t>
              </a: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A238A472-5D15-4E1F-AAFD-BF78E0D86D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1200" y="2846389"/>
            <a:ext cx="9501717" cy="638175"/>
            <a:chOff x="533401" y="2059305"/>
            <a:chExt cx="6712099" cy="638175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93CFF86C-3177-47EB-AA57-EB0EC7E1800A}"/>
                </a:ext>
              </a:extLst>
            </p:cNvPr>
            <p:cNvSpPr/>
            <p:nvPr/>
          </p:nvSpPr>
          <p:spPr>
            <a:xfrm>
              <a:off x="533401" y="2059305"/>
              <a:ext cx="861254" cy="6381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rgbClr val="5A5A5A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8DA62796-DD31-4413-A9E7-F60DFBA86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722" y="2193726"/>
              <a:ext cx="57907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a-DK" sz="1200">
                  <a:solidFill>
                    <a:srgbClr val="5A5A5A"/>
                  </a:solidFill>
                </a:rPr>
                <a:t>R240 G65 B75 (</a:t>
              </a:r>
              <a:r>
                <a:rPr lang="en-GB" altLang="da-DK" sz="1200" b="1">
                  <a:solidFill>
                    <a:srgbClr val="5A5A5A"/>
                  </a:solidFill>
                </a:rPr>
                <a:t>subtitle colour, accent 2; pooled empa</a:t>
              </a:r>
              <a:r>
                <a:rPr lang="en-GB" altLang="da-DK" sz="1200">
                  <a:solidFill>
                    <a:srgbClr val="5A5A5A"/>
                  </a:solidFill>
                </a:rPr>
                <a:t>)</a:t>
              </a:r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2B9CC97E-2BBA-47D3-B7FB-4CA06288488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1200" y="4402139"/>
            <a:ext cx="7537451" cy="638175"/>
            <a:chOff x="533400" y="3615691"/>
            <a:chExt cx="5652915" cy="638175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A034A26D-793B-4B53-BFE8-D4E792C4D7BE}"/>
                </a:ext>
              </a:extLst>
            </p:cNvPr>
            <p:cNvSpPr/>
            <p:nvPr/>
          </p:nvSpPr>
          <p:spPr>
            <a:xfrm>
              <a:off x="533400" y="3615691"/>
              <a:ext cx="914372" cy="6381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rgbClr val="5A5A5A"/>
                </a:solidFill>
              </a:endParaRP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6DDA5A1-6201-4062-A2D9-6894945A7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660" y="3750112"/>
              <a:ext cx="46746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a-DK" sz="1200">
                  <a:solidFill>
                    <a:srgbClr val="5A5A5A"/>
                  </a:solidFill>
                </a:rPr>
                <a:t>R130 G130 B130 (</a:t>
              </a:r>
              <a:r>
                <a:rPr lang="en-GB" altLang="da-DK" sz="1200" b="1">
                  <a:solidFill>
                    <a:srgbClr val="5A5A5A"/>
                  </a:solidFill>
                </a:rPr>
                <a:t>axes &amp; placebo colour</a:t>
              </a:r>
              <a:r>
                <a:rPr lang="en-GB" altLang="da-DK" sz="1200">
                  <a:solidFill>
                    <a:srgbClr val="5A5A5A"/>
                  </a:solidFill>
                </a:rPr>
                <a:t>)</a:t>
              </a: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885A8BD9-C28A-4C04-9830-CCEA12736A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1201" y="5181601"/>
            <a:ext cx="8208433" cy="638175"/>
            <a:chOff x="533400" y="4393884"/>
            <a:chExt cx="6156970" cy="638175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5A9B42C2-261E-45E0-8CEC-1CBF647E7EBD}"/>
                </a:ext>
              </a:extLst>
            </p:cNvPr>
            <p:cNvSpPr/>
            <p:nvPr/>
          </p:nvSpPr>
          <p:spPr>
            <a:xfrm>
              <a:off x="533400" y="4393884"/>
              <a:ext cx="914496" cy="6381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rgbClr val="5A5A5A"/>
                </a:solidFill>
              </a:endParaRP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A88C646A-9C1B-495B-8654-E48FC0181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660" y="4528305"/>
              <a:ext cx="51787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a-DK" sz="1200">
                  <a:solidFill>
                    <a:srgbClr val="5A5A5A"/>
                  </a:solidFill>
                </a:rPr>
                <a:t>R149 G128 B178 </a:t>
              </a:r>
              <a:r>
                <a:rPr lang="en-GB" altLang="da-DK" sz="1200" b="1">
                  <a:solidFill>
                    <a:srgbClr val="5A5A5A"/>
                  </a:solidFill>
                </a:rPr>
                <a:t>(additional accent) </a:t>
              </a: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B41ECB1F-21EF-46A1-8DA1-4CC2B441FB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1200" y="5959476"/>
            <a:ext cx="4961467" cy="638175"/>
            <a:chOff x="533400" y="5172075"/>
            <a:chExt cx="3721460" cy="638175"/>
          </a:xfrm>
        </p:grpSpPr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496B8C2F-ADAF-451C-8C17-FB5DACA2B003}"/>
                </a:ext>
              </a:extLst>
            </p:cNvPr>
            <p:cNvSpPr/>
            <p:nvPr/>
          </p:nvSpPr>
          <p:spPr>
            <a:xfrm>
              <a:off x="533400" y="5172075"/>
              <a:ext cx="914488" cy="638175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200" dirty="0">
                <a:solidFill>
                  <a:srgbClr val="5A5A5A"/>
                </a:solidFill>
              </a:endParaRP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857A874F-1B42-433D-9327-3A2795CDA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660" y="5306496"/>
              <a:ext cx="2743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da-DK" sz="1200">
                  <a:solidFill>
                    <a:srgbClr val="5A5A5A"/>
                  </a:solidFill>
                </a:rPr>
                <a:t>R210 G210 B210</a:t>
              </a:r>
            </a:p>
          </p:txBody>
        </p:sp>
      </p:grpSp>
      <p:sp>
        <p:nvSpPr>
          <p:cNvPr id="22" name="Rectangle 23">
            <a:extLst>
              <a:ext uri="{FF2B5EF4-FFF2-40B4-BE49-F238E27FC236}">
                <a16:creationId xmlns:a16="http://schemas.microsoft.com/office/drawing/2014/main" id="{43E376AC-A145-4ABC-B3F1-499825C63056}"/>
              </a:ext>
            </a:extLst>
          </p:cNvPr>
          <p:cNvSpPr/>
          <p:nvPr userDrawn="1"/>
        </p:nvSpPr>
        <p:spPr>
          <a:xfrm>
            <a:off x="711200" y="1316038"/>
            <a:ext cx="1219200" cy="6397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dirty="0">
              <a:solidFill>
                <a:srgbClr val="5A5A5A"/>
              </a:solidFill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405C7-47B7-44E7-A360-971E356EE3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5067" y="1412876"/>
            <a:ext cx="432011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a-DK" sz="1200">
                <a:solidFill>
                  <a:srgbClr val="5A5A5A"/>
                </a:solidFill>
              </a:rPr>
              <a:t>R90 G90 B90 (</a:t>
            </a:r>
            <a:r>
              <a:rPr lang="en-GB" altLang="da-DK" sz="1200" b="1">
                <a:solidFill>
                  <a:srgbClr val="5A5A5A"/>
                </a:solidFill>
              </a:rPr>
              <a:t>text colour</a:t>
            </a:r>
            <a:r>
              <a:rPr lang="en-GB" altLang="da-DK" sz="1200">
                <a:solidFill>
                  <a:srgbClr val="5A5A5A"/>
                </a:solidFill>
              </a:rPr>
              <a:t>)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A029140A-712F-4224-BC2C-6D973969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834" y="5684838"/>
            <a:ext cx="690456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a-DK" sz="1200" b="1">
                <a:solidFill>
                  <a:srgbClr val="5A5A5A"/>
                </a:solidFill>
              </a:rPr>
              <a:t>R143 G48 B137 </a:t>
            </a:r>
            <a:br>
              <a:rPr lang="en-GB" altLang="da-DK" sz="1200" b="1">
                <a:solidFill>
                  <a:srgbClr val="5A5A5A"/>
                </a:solidFill>
              </a:rPr>
            </a:br>
            <a:r>
              <a:rPr lang="en-GB" altLang="da-DK" sz="1200" b="1">
                <a:solidFill>
                  <a:srgbClr val="5A5A5A"/>
                </a:solidFill>
              </a:rPr>
              <a:t>(for linagliptin 5 mg data only)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2A2A1B07-E429-499B-A1DC-3756DF0070DC}"/>
              </a:ext>
            </a:extLst>
          </p:cNvPr>
          <p:cNvSpPr/>
          <p:nvPr userDrawn="1"/>
        </p:nvSpPr>
        <p:spPr>
          <a:xfrm>
            <a:off x="6096000" y="5684839"/>
            <a:ext cx="1219200" cy="638175"/>
          </a:xfrm>
          <a:prstGeom prst="rect">
            <a:avLst/>
          </a:prstGeom>
          <a:solidFill>
            <a:srgbClr val="8F3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200" dirty="0">
              <a:solidFill>
                <a:srgbClr val="5A5A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60E4043C-1DBF-4CED-BD2B-F1067D723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EEF6A50-A425-432F-AB3F-F4F7EAF67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E467033-4C3C-49B6-906F-E599C4D2B6B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004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4788" indent="-204788">
              <a:defRPr/>
            </a:lvl1pPr>
            <a:lvl2pPr marL="401241" indent="-196454">
              <a:defRPr/>
            </a:lvl2pPr>
            <a:lvl3pPr marL="606029" indent="-204788">
              <a:defRPr/>
            </a:lvl3pPr>
            <a:lvl4pPr marL="810816" indent="-204788">
              <a:defRPr/>
            </a:lvl4pPr>
            <a:lvl5pPr marL="1006079" indent="-195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5364" y="6512133"/>
            <a:ext cx="9122833" cy="115416"/>
          </a:xfrm>
        </p:spPr>
        <p:txBody>
          <a:bodyPr anchor="b">
            <a:spAutoFit/>
          </a:bodyPr>
          <a:lstStyle>
            <a:lvl1pPr marL="0" indent="0">
              <a:buNone/>
              <a:defRPr sz="750"/>
            </a:lvl1pPr>
            <a:lvl2pPr marL="342900" indent="0">
              <a:buNone/>
              <a:defRPr sz="825"/>
            </a:lvl2pPr>
            <a:lvl3pPr marL="685800" indent="0">
              <a:buNone/>
              <a:defRPr sz="788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A131CB-809D-4AFE-997E-90C6DD8690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F38E-E057-41ED-A86B-64492A52BE8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0311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5364" y="6512133"/>
            <a:ext cx="9122833" cy="115416"/>
          </a:xfrm>
        </p:spPr>
        <p:txBody>
          <a:bodyPr anchor="b">
            <a:spAutoFit/>
          </a:bodyPr>
          <a:lstStyle>
            <a:lvl1pPr marL="0" indent="0">
              <a:buNone/>
              <a:defRPr sz="750"/>
            </a:lvl1pPr>
            <a:lvl2pPr marL="342900" indent="0">
              <a:buNone/>
              <a:defRPr sz="825"/>
            </a:lvl2pPr>
            <a:lvl3pPr marL="685800" indent="0">
              <a:buNone/>
              <a:defRPr sz="788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B215A-2CA8-4F2C-845D-C75CA7FFC7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45285" y="6597650"/>
            <a:ext cx="1246716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D32B-2DA5-4CDA-AE5E-8A970A43146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2482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201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6A3E311-0812-4A74-AFF8-B19181EE4A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84" y="0"/>
            <a:ext cx="4917016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51" y="1710268"/>
            <a:ext cx="4987200" cy="150071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1851" y="3249085"/>
            <a:ext cx="4987200" cy="150071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2D84614-7E48-495F-95AA-35FA7A50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2151" y="138114"/>
            <a:ext cx="1602316" cy="136525"/>
          </a:xfrm>
        </p:spPr>
        <p:txBody>
          <a:bodyPr/>
          <a:lstStyle>
            <a:lvl1pPr eaLnBrk="1" hangingPunct="1">
              <a:defRPr dirty="0"/>
            </a:lvl1pPr>
          </a:lstStyle>
          <a:p>
            <a:pPr>
              <a:defRPr/>
            </a:pPr>
            <a:r>
              <a:rPr lang="en-US"/>
              <a:t>Date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96E7D22-EA54-44F0-B9E8-FB154718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4718" y="138114"/>
            <a:ext cx="3867149" cy="1365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PowerPoint toolbox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7016DD7-5DB4-4BFB-B663-ABC091B6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9701"/>
            <a:ext cx="414867" cy="136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12BF0C-F696-4625-B4EE-74ADBDF2460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408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tags" Target="../tags/tag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1C12D83-C7A3-5B2E-665D-D1AFAD46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3EA1A3-AC23-7663-56A9-E53BFBC2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2E13A6-AEDE-9DED-1CDA-5A28C311E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2B0E-C09B-4693-A89E-D34A74ECA21B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F8B8AA-B3BE-6DFD-C5BC-AA37962CF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0F5C21-734A-7A2A-3309-A75E8FC6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6BE7-77C3-4533-BF30-57BD74EFE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9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E7135CDA-FF03-414C-86CE-8E9B43CC1A5C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271363" name="Freeform 3">
              <a:extLst>
                <a:ext uri="{FF2B5EF4-FFF2-40B4-BE49-F238E27FC236}">
                  <a16:creationId xmlns:a16="http://schemas.microsoft.com/office/drawing/2014/main" id="{976902DA-C770-4CD3-8C13-EADD667269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64" name="Freeform 4">
              <a:extLst>
                <a:ext uri="{FF2B5EF4-FFF2-40B4-BE49-F238E27FC236}">
                  <a16:creationId xmlns:a16="http://schemas.microsoft.com/office/drawing/2014/main" id="{0BED9A4A-5D97-4E27-B535-060B9A50DC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65" name="Freeform 5">
              <a:extLst>
                <a:ext uri="{FF2B5EF4-FFF2-40B4-BE49-F238E27FC236}">
                  <a16:creationId xmlns:a16="http://schemas.microsoft.com/office/drawing/2014/main" id="{2995B7D3-99C7-40A1-84F7-83FCA305DB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35" name="Freeform 6">
              <a:extLst>
                <a:ext uri="{FF2B5EF4-FFF2-40B4-BE49-F238E27FC236}">
                  <a16:creationId xmlns:a16="http://schemas.microsoft.com/office/drawing/2014/main" id="{AA52C15E-7051-4D40-A1B9-0494B50E7E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6 w 1722"/>
                <a:gd name="T1" fmla="*/ 53 h 66"/>
                <a:gd name="T2" fmla="*/ 1696 w 1722"/>
                <a:gd name="T3" fmla="*/ 47 h 66"/>
                <a:gd name="T4" fmla="*/ 0 w 1722"/>
                <a:gd name="T5" fmla="*/ 0 h 66"/>
                <a:gd name="T6" fmla="*/ 0 w 1722"/>
                <a:gd name="T7" fmla="*/ 35 h 66"/>
                <a:gd name="T8" fmla="*/ 1696 w 1722"/>
                <a:gd name="T9" fmla="*/ 53 h 66"/>
                <a:gd name="T10" fmla="*/ 1696 w 1722"/>
                <a:gd name="T11" fmla="*/ 5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67" name="Freeform 7">
              <a:extLst>
                <a:ext uri="{FF2B5EF4-FFF2-40B4-BE49-F238E27FC236}">
                  <a16:creationId xmlns:a16="http://schemas.microsoft.com/office/drawing/2014/main" id="{9DE14B2D-1514-47B8-854F-09D520B8F5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37" name="Freeform 8">
              <a:extLst>
                <a:ext uri="{FF2B5EF4-FFF2-40B4-BE49-F238E27FC236}">
                  <a16:creationId xmlns:a16="http://schemas.microsoft.com/office/drawing/2014/main" id="{A966BA32-B84C-4A5C-8549-8C883ECDCD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2 w 975"/>
                <a:gd name="T1" fmla="*/ 48 h 101"/>
                <a:gd name="T2" fmla="*/ 96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2 w 975"/>
                <a:gd name="T9" fmla="*/ 48 h 101"/>
                <a:gd name="T10" fmla="*/ 96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38" name="Freeform 9">
              <a:extLst>
                <a:ext uri="{FF2B5EF4-FFF2-40B4-BE49-F238E27FC236}">
                  <a16:creationId xmlns:a16="http://schemas.microsoft.com/office/drawing/2014/main" id="{A1EA9B3A-FB1E-4A8B-A891-23ECA42046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5 w 2141"/>
                <a:gd name="T7" fmla="*/ 0 h 198"/>
                <a:gd name="T8" fmla="*/ 211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70" name="Freeform 10">
              <a:extLst>
                <a:ext uri="{FF2B5EF4-FFF2-40B4-BE49-F238E27FC236}">
                  <a16:creationId xmlns:a16="http://schemas.microsoft.com/office/drawing/2014/main" id="{E41534D5-3F11-428F-B420-260B459907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40" name="Freeform 11">
              <a:extLst>
                <a:ext uri="{FF2B5EF4-FFF2-40B4-BE49-F238E27FC236}">
                  <a16:creationId xmlns:a16="http://schemas.microsoft.com/office/drawing/2014/main" id="{9E447D26-BAFF-4BA9-9EC3-C2E54606C1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3 w 2517"/>
                <a:gd name="T1" fmla="*/ 276 h 276"/>
                <a:gd name="T2" fmla="*/ 2478 w 2517"/>
                <a:gd name="T3" fmla="*/ 204 h 276"/>
                <a:gd name="T4" fmla="*/ 2221 w 2517"/>
                <a:gd name="T5" fmla="*/ 0 h 276"/>
                <a:gd name="T6" fmla="*/ 0 w 2517"/>
                <a:gd name="T7" fmla="*/ 276 h 276"/>
                <a:gd name="T8" fmla="*/ 2143 w 2517"/>
                <a:gd name="T9" fmla="*/ 276 h 276"/>
                <a:gd name="T10" fmla="*/ 214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72" name="Freeform 12">
              <a:extLst>
                <a:ext uri="{FF2B5EF4-FFF2-40B4-BE49-F238E27FC236}">
                  <a16:creationId xmlns:a16="http://schemas.microsoft.com/office/drawing/2014/main" id="{E913A7CE-6CC1-4AD3-9075-CDAFE12FD1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42" name="Freeform 13">
              <a:extLst>
                <a:ext uri="{FF2B5EF4-FFF2-40B4-BE49-F238E27FC236}">
                  <a16:creationId xmlns:a16="http://schemas.microsoft.com/office/drawing/2014/main" id="{4E67083F-8806-4C44-8124-8B022C5276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6 w 729"/>
                <a:gd name="T7" fmla="*/ 240 h 240"/>
                <a:gd name="T8" fmla="*/ 71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74" name="Freeform 14">
              <a:extLst>
                <a:ext uri="{FF2B5EF4-FFF2-40B4-BE49-F238E27FC236}">
                  <a16:creationId xmlns:a16="http://schemas.microsoft.com/office/drawing/2014/main" id="{005853DD-B684-4132-9238-8DB20AFF4B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44" name="Freeform 15">
              <a:extLst>
                <a:ext uri="{FF2B5EF4-FFF2-40B4-BE49-F238E27FC236}">
                  <a16:creationId xmlns:a16="http://schemas.microsoft.com/office/drawing/2014/main" id="{5EC27AF6-6F2C-4F56-A81D-4DD158B898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6 w 729"/>
                <a:gd name="T1" fmla="*/ 318 h 318"/>
                <a:gd name="T2" fmla="*/ 71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6 w 729"/>
                <a:gd name="T9" fmla="*/ 318 h 318"/>
                <a:gd name="T10" fmla="*/ 71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76" name="Freeform 16">
              <a:extLst>
                <a:ext uri="{FF2B5EF4-FFF2-40B4-BE49-F238E27FC236}">
                  <a16:creationId xmlns:a16="http://schemas.microsoft.com/office/drawing/2014/main" id="{2AD27664-D2EE-4881-A446-6AB8BA1150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77" name="Freeform 17">
              <a:extLst>
                <a:ext uri="{FF2B5EF4-FFF2-40B4-BE49-F238E27FC236}">
                  <a16:creationId xmlns:a16="http://schemas.microsoft.com/office/drawing/2014/main" id="{0E8BD238-DDBF-4BAA-8CE8-B2C2F5DADA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78" name="Freeform 18">
              <a:extLst>
                <a:ext uri="{FF2B5EF4-FFF2-40B4-BE49-F238E27FC236}">
                  <a16:creationId xmlns:a16="http://schemas.microsoft.com/office/drawing/2014/main" id="{C0C3CF97-D8C5-4D88-B17B-427688FCA7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48" name="Freeform 19">
              <a:extLst>
                <a:ext uri="{FF2B5EF4-FFF2-40B4-BE49-F238E27FC236}">
                  <a16:creationId xmlns:a16="http://schemas.microsoft.com/office/drawing/2014/main" id="{5DF7C7C4-FD45-458A-8F49-3A2D9DF726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80" name="Freeform 20">
              <a:extLst>
                <a:ext uri="{FF2B5EF4-FFF2-40B4-BE49-F238E27FC236}">
                  <a16:creationId xmlns:a16="http://schemas.microsoft.com/office/drawing/2014/main" id="{97FC0FD5-BE3C-4A01-9252-9C7A88FDD4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50" name="Freeform 21">
              <a:extLst>
                <a:ext uri="{FF2B5EF4-FFF2-40B4-BE49-F238E27FC236}">
                  <a16:creationId xmlns:a16="http://schemas.microsoft.com/office/drawing/2014/main" id="{DC3C9582-91D1-418B-AE22-AFEE484A16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82" name="Freeform 22">
              <a:extLst>
                <a:ext uri="{FF2B5EF4-FFF2-40B4-BE49-F238E27FC236}">
                  <a16:creationId xmlns:a16="http://schemas.microsoft.com/office/drawing/2014/main" id="{11D11ED3-AE0A-4575-89E9-F5D0287C97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83" name="Freeform 23">
              <a:extLst>
                <a:ext uri="{FF2B5EF4-FFF2-40B4-BE49-F238E27FC236}">
                  <a16:creationId xmlns:a16="http://schemas.microsoft.com/office/drawing/2014/main" id="{84D2EBDA-703F-4666-BE7B-E3111286D5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84" name="Freeform 24">
              <a:extLst>
                <a:ext uri="{FF2B5EF4-FFF2-40B4-BE49-F238E27FC236}">
                  <a16:creationId xmlns:a16="http://schemas.microsoft.com/office/drawing/2014/main" id="{152BE100-9CD7-4AC4-8501-AC821BA48C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54" name="Freeform 25">
              <a:extLst>
                <a:ext uri="{FF2B5EF4-FFF2-40B4-BE49-F238E27FC236}">
                  <a16:creationId xmlns:a16="http://schemas.microsoft.com/office/drawing/2014/main" id="{7D230C39-3595-4DC6-90EC-4B31D2BC1F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86" name="Freeform 26">
              <a:extLst>
                <a:ext uri="{FF2B5EF4-FFF2-40B4-BE49-F238E27FC236}">
                  <a16:creationId xmlns:a16="http://schemas.microsoft.com/office/drawing/2014/main" id="{F472BDCA-0BA2-4E1F-B3AC-1B0751D3A9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87" name="Freeform 27">
              <a:extLst>
                <a:ext uri="{FF2B5EF4-FFF2-40B4-BE49-F238E27FC236}">
                  <a16:creationId xmlns:a16="http://schemas.microsoft.com/office/drawing/2014/main" id="{6D107D36-6378-4CA6-A71E-1D3D23C0CF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57" name="Freeform 28">
              <a:extLst>
                <a:ext uri="{FF2B5EF4-FFF2-40B4-BE49-F238E27FC236}">
                  <a16:creationId xmlns:a16="http://schemas.microsoft.com/office/drawing/2014/main" id="{ED24C18B-B1EF-48C5-8520-25E5F39BD7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89" name="Freeform 29">
              <a:extLst>
                <a:ext uri="{FF2B5EF4-FFF2-40B4-BE49-F238E27FC236}">
                  <a16:creationId xmlns:a16="http://schemas.microsoft.com/office/drawing/2014/main" id="{B4F14424-C9E4-4AE6-9173-9E76351CF3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659" name="Freeform 30">
              <a:extLst>
                <a:ext uri="{FF2B5EF4-FFF2-40B4-BE49-F238E27FC236}">
                  <a16:creationId xmlns:a16="http://schemas.microsoft.com/office/drawing/2014/main" id="{FC93AFE1-AE1C-44A4-A14A-535183343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1391" name="Freeform 31">
              <a:extLst>
                <a:ext uri="{FF2B5EF4-FFF2-40B4-BE49-F238E27FC236}">
                  <a16:creationId xmlns:a16="http://schemas.microsoft.com/office/drawing/2014/main" id="{E3B3C6B9-E871-4BF1-940F-6C35FD5C50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92" name="Freeform 32">
              <a:extLst>
                <a:ext uri="{FF2B5EF4-FFF2-40B4-BE49-F238E27FC236}">
                  <a16:creationId xmlns:a16="http://schemas.microsoft.com/office/drawing/2014/main" id="{D71E8C74-7198-415D-AAF9-614AD6D2E0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93" name="Freeform 33">
              <a:extLst>
                <a:ext uri="{FF2B5EF4-FFF2-40B4-BE49-F238E27FC236}">
                  <a16:creationId xmlns:a16="http://schemas.microsoft.com/office/drawing/2014/main" id="{9D4077C5-6E41-40CC-9896-9BB87CE8EA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94" name="Freeform 34">
              <a:extLst>
                <a:ext uri="{FF2B5EF4-FFF2-40B4-BE49-F238E27FC236}">
                  <a16:creationId xmlns:a16="http://schemas.microsoft.com/office/drawing/2014/main" id="{469E7464-F433-4130-95C8-84C2896FEB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95" name="Freeform 35">
              <a:extLst>
                <a:ext uri="{FF2B5EF4-FFF2-40B4-BE49-F238E27FC236}">
                  <a16:creationId xmlns:a16="http://schemas.microsoft.com/office/drawing/2014/main" id="{8CA7AE1B-938B-4DD1-A052-E209B3893A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96" name="Freeform 36">
              <a:extLst>
                <a:ext uri="{FF2B5EF4-FFF2-40B4-BE49-F238E27FC236}">
                  <a16:creationId xmlns:a16="http://schemas.microsoft.com/office/drawing/2014/main" id="{52495B27-4D21-4155-A050-F1C111A5B1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97" name="Freeform 37">
              <a:extLst>
                <a:ext uri="{FF2B5EF4-FFF2-40B4-BE49-F238E27FC236}">
                  <a16:creationId xmlns:a16="http://schemas.microsoft.com/office/drawing/2014/main" id="{D0187912-2D0C-42A0-8EF4-FC63908CE4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1398" name="Freeform 38">
              <a:extLst>
                <a:ext uri="{FF2B5EF4-FFF2-40B4-BE49-F238E27FC236}">
                  <a16:creationId xmlns:a16="http://schemas.microsoft.com/office/drawing/2014/main" id="{FA5F3B15-4572-43D7-AAC4-03270F42E7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a-DK" sz="18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6668" name="Group 39">
              <a:extLst>
                <a:ext uri="{FF2B5EF4-FFF2-40B4-BE49-F238E27FC236}">
                  <a16:creationId xmlns:a16="http://schemas.microsoft.com/office/drawing/2014/main" id="{0CEA7ABD-2123-448B-A653-B9A3F40EFA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1400" name="Freeform 40">
                <a:extLst>
                  <a:ext uri="{FF2B5EF4-FFF2-40B4-BE49-F238E27FC236}">
                    <a16:creationId xmlns:a16="http://schemas.microsoft.com/office/drawing/2014/main" id="{A5291168-9DB5-4255-A335-A339949064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a-DK" sz="18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401" name="Freeform 41">
                <a:extLst>
                  <a:ext uri="{FF2B5EF4-FFF2-40B4-BE49-F238E27FC236}">
                    <a16:creationId xmlns:a16="http://schemas.microsoft.com/office/drawing/2014/main" id="{89F9072D-04DC-4DF3-A8A4-94458EABA5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a-DK" sz="18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71402" name="Rectangle 42">
            <a:extLst>
              <a:ext uri="{FF2B5EF4-FFF2-40B4-BE49-F238E27FC236}">
                <a16:creationId xmlns:a16="http://schemas.microsoft.com/office/drawing/2014/main" id="{05BCAB38-00C7-48C7-8509-A1AFBB8E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71403" name="Rectangle 43">
            <a:extLst>
              <a:ext uri="{FF2B5EF4-FFF2-40B4-BE49-F238E27FC236}">
                <a16:creationId xmlns:a16="http://schemas.microsoft.com/office/drawing/2014/main" id="{2D53AD1B-E15E-4CDF-B593-44B664F97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271404" name="Rectangle 44">
            <a:extLst>
              <a:ext uri="{FF2B5EF4-FFF2-40B4-BE49-F238E27FC236}">
                <a16:creationId xmlns:a16="http://schemas.microsoft.com/office/drawing/2014/main" id="{43824AC1-9B93-4651-A72D-E0EEADF32D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C272735-2AB8-4556-BD78-95ADCD59EF26}" type="datetime1">
              <a:rPr lang="da-DK" altLang="da-DK"/>
              <a:pPr>
                <a:defRPr/>
              </a:pPr>
              <a:t>07-06-2024</a:t>
            </a:fld>
            <a:endParaRPr lang="da-DK" altLang="da-DK"/>
          </a:p>
        </p:txBody>
      </p:sp>
      <p:sp>
        <p:nvSpPr>
          <p:cNvPr id="271405" name="Rectangle 45">
            <a:extLst>
              <a:ext uri="{FF2B5EF4-FFF2-40B4-BE49-F238E27FC236}">
                <a16:creationId xmlns:a16="http://schemas.microsoft.com/office/drawing/2014/main" id="{2F0F6CAE-9E32-4B1F-8B86-EDFA0EFFF4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71406" name="Rectangle 46">
            <a:extLst>
              <a:ext uri="{FF2B5EF4-FFF2-40B4-BE49-F238E27FC236}">
                <a16:creationId xmlns:a16="http://schemas.microsoft.com/office/drawing/2014/main" id="{8D030B31-7EC4-4918-A44C-E6B6A00181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2A847FA-7F73-4989-A9F4-5DF29C1726A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151430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ate Placeholder 3">
            <a:extLst>
              <a:ext uri="{FF2B5EF4-FFF2-40B4-BE49-F238E27FC236}">
                <a16:creationId xmlns:a16="http://schemas.microsoft.com/office/drawing/2014/main" id="{5E13B5E2-6B4A-1145-B6E5-30BF224D6AF3}"/>
              </a:ext>
            </a:extLst>
          </p:cNvPr>
          <p:cNvSpPr txBox="1"/>
          <p:nvPr/>
        </p:nvSpPr>
        <p:spPr bwMode="auto">
          <a:xfrm>
            <a:off x="2540000" y="640080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kern="1200">
              <a:solidFill>
                <a:srgbClr val="898989"/>
              </a:solidFill>
              <a:cs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425451"/>
            <a:ext cx="8159749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1113"/>
            <a:ext cx="109728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>
            <a:extLst>
              <a:ext uri="{FF2B5EF4-FFF2-40B4-BE49-F238E27FC236}">
                <a16:creationId xmlns:a16="http://schemas.microsoft.com/office/drawing/2014/main" id="{3A59B449-7601-8440-A788-6D3FCFF97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 kern="1200">
              <a:cs typeface="Arial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12192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  <p:extLst>
      <p:ext uri="{BB962C8B-B14F-4D97-AF65-F5344CB8AC3E}">
        <p14:creationId xmlns:p14="http://schemas.microsoft.com/office/powerpoint/2010/main" val="372776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D6B0305-F60B-47B6-A85E-14B3A5AC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503D09-CB3B-40D8-9F9A-5E0F1821C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A93F79-EE7A-4584-A1FF-9C5EF7892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2F4B-09DC-4C61-BAD2-E49A42944D0E}" type="datetime8">
              <a:rPr lang="en-DK" smtClean="0"/>
              <a:t>06/07/2024 09:22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3F0BE4-27EE-4B4B-8C11-4B60BBB7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Frederik Husum Mårup - JC d. 8/2</a:t>
            </a:r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86C0DD-6D66-4006-B4F0-69CA40B79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82A7-395D-448F-97C6-E36F801A358B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9019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2D5E642-1140-48CD-8964-7EDBA159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B4566E1-BA64-4630-BFB8-AA3999DD3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CDA64F-4325-4AD4-9AAE-D6BFD4FAF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38AD-D1D5-486C-BD2E-A2F7E55E93BD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91B530-92DF-4441-8F93-A6E353F3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669E03-EF8D-44D2-AEC0-474DE4349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7FE-9889-4C1A-96EF-97C893BCEB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34D19E2C-F71C-4B18-A891-4F6F145A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a-DK" altLang="da-DK" sz="1800"/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E1FB0853-F621-44C8-8229-AD218992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a-DK" altLang="da-DK" sz="1800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A647C7BE-BC2B-4024-9B63-744D91D3C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46E7E72A-9CFC-478B-A2B4-C84B988D8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631D6A98-6ABD-4E0E-9614-2E27C8096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33" y="6423026"/>
            <a:ext cx="4895851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a-DK" altLang="da-DK" sz="1000" b="1">
                <a:solidFill>
                  <a:schemeClr val="bg1"/>
                </a:solidFill>
                <a:latin typeface="Verdana" pitchFamily="34" charset="0"/>
              </a:rPr>
              <a:t>Aarhus University Hospital, Skejby</a:t>
            </a:r>
          </a:p>
        </p:txBody>
      </p:sp>
    </p:spTree>
    <p:extLst>
      <p:ext uri="{BB962C8B-B14F-4D97-AF65-F5344CB8AC3E}">
        <p14:creationId xmlns:p14="http://schemas.microsoft.com/office/powerpoint/2010/main" val="27154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26D1079-7BC7-4FD2-9C7A-C9F45E657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1AE8D0C-EAA4-477F-8779-C6484A591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B7ECC2-46AB-4812-A791-9DC2D9F5C7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AADF1E-724E-4ADB-8CC5-0C9A038717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96C590-0011-47B4-B977-C85CABA804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88DE9F-53A9-45B6-91AB-5793342837C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571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1B539E41-74F3-471C-A892-638F358A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a-DK" altLang="da-DK" sz="1800">
              <a:solidFill>
                <a:srgbClr val="000000"/>
              </a:solidFill>
            </a:endParaRP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CC9CA975-8917-468A-85C2-2D7837FC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2A5A7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a-DK" altLang="da-DK" sz="1800">
              <a:solidFill>
                <a:srgbClr val="000000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4BE27799-6FF2-4AAF-A049-3B0390E2B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4838D131-B181-4ADF-A3E8-3B00B5A3C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7C3CE75-E93E-425F-A42F-5459A067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33" y="6423026"/>
            <a:ext cx="4895851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a-DK" altLang="da-DK" sz="1000" b="1">
                <a:solidFill>
                  <a:srgbClr val="FFFFFF"/>
                </a:solidFill>
                <a:latin typeface="Verdana" pitchFamily="34" charset="0"/>
              </a:rPr>
              <a:t>Aarhus University Hospital, Skejby</a:t>
            </a:r>
          </a:p>
        </p:txBody>
      </p:sp>
    </p:spTree>
    <p:extLst>
      <p:ext uri="{BB962C8B-B14F-4D97-AF65-F5344CB8AC3E}">
        <p14:creationId xmlns:p14="http://schemas.microsoft.com/office/powerpoint/2010/main" val="16886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2A5A7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38B9131-0CBE-4461-ADFC-72D19F1A1E76}"/>
              </a:ext>
            </a:extLst>
          </p:cNvPr>
          <p:cNvSpPr/>
          <p:nvPr userDrawn="1"/>
        </p:nvSpPr>
        <p:spPr>
          <a:xfrm>
            <a:off x="-42333" y="1052513"/>
            <a:ext cx="12234333" cy="47894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 sz="1800"/>
          </a:p>
        </p:txBody>
      </p:sp>
      <p:sp>
        <p:nvSpPr>
          <p:cNvPr id="32771" name="Title Placeholder 1">
            <a:extLst>
              <a:ext uri="{FF2B5EF4-FFF2-40B4-BE49-F238E27FC236}">
                <a16:creationId xmlns:a16="http://schemas.microsoft.com/office/drawing/2014/main" id="{3B4D0A23-B630-4ED0-A630-754A8A194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8518" y="1"/>
            <a:ext cx="11449049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29EBD7A2-294E-4C96-977F-47D9B9B0E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8518" y="1700214"/>
            <a:ext cx="11449049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B14A-21AB-4113-936D-AE775F53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517" y="6165850"/>
            <a:ext cx="10439400" cy="60325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 eaLnBrk="1" hangingPunct="1">
              <a:lnSpc>
                <a:spcPts val="563"/>
              </a:lnSpc>
              <a:defRPr sz="525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4" name="Freeform: Shape 6">
            <a:extLst>
              <a:ext uri="{FF2B5EF4-FFF2-40B4-BE49-F238E27FC236}">
                <a16:creationId xmlns:a16="http://schemas.microsoft.com/office/drawing/2014/main" id="{61F640B5-905A-4E02-89F4-1669CFC9F2FC}"/>
              </a:ext>
            </a:extLst>
          </p:cNvPr>
          <p:cNvSpPr>
            <a:spLocks/>
          </p:cNvSpPr>
          <p:nvPr userDrawn="1"/>
        </p:nvSpPr>
        <p:spPr bwMode="gray">
          <a:xfrm>
            <a:off x="11173884" y="322263"/>
            <a:ext cx="700616" cy="500062"/>
          </a:xfrm>
          <a:custGeom>
            <a:avLst/>
            <a:gdLst>
              <a:gd name="T0" fmla="*/ 379269 w 5293529"/>
              <a:gd name="T1" fmla="*/ 439632 h 3773692"/>
              <a:gd name="T2" fmla="*/ 285329 w 5293529"/>
              <a:gd name="T3" fmla="*/ 492226 h 3773692"/>
              <a:gd name="T4" fmla="*/ 153842 w 5293529"/>
              <a:gd name="T5" fmla="*/ 438952 h 3773692"/>
              <a:gd name="T6" fmla="*/ 171354 w 5293529"/>
              <a:gd name="T7" fmla="*/ 438952 h 3773692"/>
              <a:gd name="T8" fmla="*/ 70914 w 5293529"/>
              <a:gd name="T9" fmla="*/ 492226 h 3773692"/>
              <a:gd name="T10" fmla="*/ 406758 w 5293529"/>
              <a:gd name="T11" fmla="*/ 428515 h 3773692"/>
              <a:gd name="T12" fmla="*/ 399805 w 5293529"/>
              <a:gd name="T13" fmla="*/ 430944 h 3773692"/>
              <a:gd name="T14" fmla="*/ 477873 w 5293529"/>
              <a:gd name="T15" fmla="*/ 460711 h 3773692"/>
              <a:gd name="T16" fmla="*/ 486549 w 5293529"/>
              <a:gd name="T17" fmla="*/ 495950 h 3773692"/>
              <a:gd name="T18" fmla="*/ 96519 w 5293529"/>
              <a:gd name="T19" fmla="*/ 428181 h 3773692"/>
              <a:gd name="T20" fmla="*/ 137777 w 5293529"/>
              <a:gd name="T21" fmla="*/ 428181 h 3773692"/>
              <a:gd name="T22" fmla="*/ 113732 w 5293529"/>
              <a:gd name="T23" fmla="*/ 495928 h 3773692"/>
              <a:gd name="T24" fmla="*/ 445469 w 5293529"/>
              <a:gd name="T25" fmla="*/ 439848 h 3773692"/>
              <a:gd name="T26" fmla="*/ 420260 w 5293529"/>
              <a:gd name="T27" fmla="*/ 485168 h 3773692"/>
              <a:gd name="T28" fmla="*/ 330775 w 5293529"/>
              <a:gd name="T29" fmla="*/ 426626 h 3773692"/>
              <a:gd name="T30" fmla="*/ 321752 w 5293529"/>
              <a:gd name="T31" fmla="*/ 497601 h 3773692"/>
              <a:gd name="T32" fmla="*/ 285337 w 5293529"/>
              <a:gd name="T33" fmla="*/ 426626 h 3773692"/>
              <a:gd name="T34" fmla="*/ 262731 w 5293529"/>
              <a:gd name="T35" fmla="*/ 463474 h 3773692"/>
              <a:gd name="T36" fmla="*/ 253918 w 5293529"/>
              <a:gd name="T37" fmla="*/ 497979 h 3773692"/>
              <a:gd name="T38" fmla="*/ 223599 w 5293529"/>
              <a:gd name="T39" fmla="*/ 495281 h 3773692"/>
              <a:gd name="T40" fmla="*/ 234692 w 5293529"/>
              <a:gd name="T41" fmla="*/ 426626 h 3773692"/>
              <a:gd name="T42" fmla="*/ 149427 w 5293529"/>
              <a:gd name="T43" fmla="*/ 495184 h 3773692"/>
              <a:gd name="T44" fmla="*/ 93625 w 5293529"/>
              <a:gd name="T45" fmla="*/ 463474 h 3773692"/>
              <a:gd name="T46" fmla="*/ 70922 w 5293529"/>
              <a:gd name="T47" fmla="*/ 426626 h 3773692"/>
              <a:gd name="T48" fmla="*/ 31515 w 5293529"/>
              <a:gd name="T49" fmla="*/ 495281 h 3773692"/>
              <a:gd name="T50" fmla="*/ 1827 w 5293529"/>
              <a:gd name="T51" fmla="*/ 497979 h 3773692"/>
              <a:gd name="T52" fmla="*/ 385971 w 5293529"/>
              <a:gd name="T53" fmla="*/ 403303 h 3773692"/>
              <a:gd name="T54" fmla="*/ 379172 w 5293529"/>
              <a:gd name="T55" fmla="*/ 430760 h 3773692"/>
              <a:gd name="T56" fmla="*/ 467185 w 5293529"/>
              <a:gd name="T57" fmla="*/ 495939 h 3773692"/>
              <a:gd name="T58" fmla="*/ 404478 w 5293529"/>
              <a:gd name="T59" fmla="*/ 402277 h 3773692"/>
              <a:gd name="T60" fmla="*/ 505330 w 5293529"/>
              <a:gd name="T61" fmla="*/ 389660 h 3773692"/>
              <a:gd name="T62" fmla="*/ 508783 w 5293529"/>
              <a:gd name="T63" fmla="*/ 379515 h 3773692"/>
              <a:gd name="T64" fmla="*/ 511184 w 5293529"/>
              <a:gd name="T65" fmla="*/ 392358 h 3773692"/>
              <a:gd name="T66" fmla="*/ 512332 w 5293529"/>
              <a:gd name="T67" fmla="*/ 399029 h 3773692"/>
              <a:gd name="T68" fmla="*/ 509454 w 5293529"/>
              <a:gd name="T69" fmla="*/ 373104 h 3773692"/>
              <a:gd name="T70" fmla="*/ 525462 w 5293529"/>
              <a:gd name="T71" fmla="*/ 390945 h 3773692"/>
              <a:gd name="T72" fmla="*/ 345772 w 5293529"/>
              <a:gd name="T73" fmla="*/ 278136 h 3773692"/>
              <a:gd name="T74" fmla="*/ 239875 w 5293529"/>
              <a:gd name="T75" fmla="*/ 212104 h 3773692"/>
              <a:gd name="T76" fmla="*/ 305113 w 5293529"/>
              <a:gd name="T77" fmla="*/ 179153 h 3773692"/>
              <a:gd name="T78" fmla="*/ 202409 w 5293529"/>
              <a:gd name="T79" fmla="*/ 212115 h 3773692"/>
              <a:gd name="T80" fmla="*/ 183959 w 5293529"/>
              <a:gd name="T81" fmla="*/ 263652 h 3773692"/>
              <a:gd name="T82" fmla="*/ 322132 w 5293529"/>
              <a:gd name="T83" fmla="*/ 176207 h 3773692"/>
              <a:gd name="T84" fmla="*/ 244014 w 5293529"/>
              <a:gd name="T85" fmla="*/ 229157 h 3773692"/>
              <a:gd name="T86" fmla="*/ 193863 w 5293529"/>
              <a:gd name="T87" fmla="*/ 166730 h 3773692"/>
              <a:gd name="T88" fmla="*/ 136099 w 5293529"/>
              <a:gd name="T89" fmla="*/ 132117 h 3773692"/>
              <a:gd name="T90" fmla="*/ 138505 w 5293529"/>
              <a:gd name="T91" fmla="*/ 190184 h 3773692"/>
              <a:gd name="T92" fmla="*/ 116012 w 5293529"/>
              <a:gd name="T93" fmla="*/ 75972 h 3773692"/>
              <a:gd name="T94" fmla="*/ 265051 w 5293529"/>
              <a:gd name="T95" fmla="*/ 171857 h 3773692"/>
              <a:gd name="T96" fmla="*/ 342215 w 5293529"/>
              <a:gd name="T97" fmla="*/ 389585 h 3773692"/>
              <a:gd name="T98" fmla="*/ 280429 w 5293529"/>
              <a:gd name="T99" fmla="*/ 392402 h 3773692"/>
              <a:gd name="T100" fmla="*/ 225661 w 5293529"/>
              <a:gd name="T101" fmla="*/ 297779 h 3773692"/>
              <a:gd name="T102" fmla="*/ 165889 w 5293529"/>
              <a:gd name="T103" fmla="*/ 390470 h 3773692"/>
              <a:gd name="T104" fmla="*/ 139176 w 5293529"/>
              <a:gd name="T105" fmla="*/ 207658 h 3773692"/>
              <a:gd name="T106" fmla="*/ 116594 w 5293529"/>
              <a:gd name="T107" fmla="*/ 145587 h 3773692"/>
              <a:gd name="T108" fmla="*/ 137526 w 5293529"/>
              <a:gd name="T109" fmla="*/ 47392 h 3773692"/>
              <a:gd name="T110" fmla="*/ 162703 w 5293529"/>
              <a:gd name="T111" fmla="*/ 105815 h 3773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lnTo>
                  <a:pt x="5063680" y="2863988"/>
                </a:ln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rgbClr val="001965"/>
          </a:solidFill>
          <a:ln>
            <a:noFill/>
          </a:ln>
          <a:extLst>
            <a:ext uri="{91240B29-F687-4F45-9708-019B960494DF}">
              <a14:hiddenLine xmlns:a14="http://schemas.microsoft.com/office/drawing/2010/main" w="8132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455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>
    <p:fade/>
  </p:transition>
  <p:hf sldNum="0" hdr="0" dt="0"/>
  <p:txStyles>
    <p:titleStyle>
      <a:lvl1pPr algn="l" defTabSz="685800" rtl="0" eaLnBrk="0" fontAlgn="base" hangingPunct="0">
        <a:lnSpc>
          <a:spcPts val="2275"/>
        </a:lnSpc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2pPr>
      <a:lvl3pPr algn="l" defTabSz="685800" rtl="0" eaLnBrk="0" fontAlgn="base" hangingPunct="0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3pPr>
      <a:lvl4pPr algn="l" defTabSz="685800" rtl="0" eaLnBrk="0" fontAlgn="base" hangingPunct="0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4pPr>
      <a:lvl5pPr algn="l" defTabSz="685800" rtl="0" eaLnBrk="0" fontAlgn="base" hangingPunct="0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5pPr>
      <a:lvl6pPr marL="457200" algn="l" defTabSz="685800" rtl="0" fontAlgn="base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6pPr>
      <a:lvl7pPr marL="914400" algn="l" defTabSz="685800" rtl="0" fontAlgn="base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7pPr>
      <a:lvl8pPr marL="1371600" algn="l" defTabSz="685800" rtl="0" fontAlgn="base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8pPr>
      <a:lvl9pPr marL="1828800" algn="l" defTabSz="685800" rtl="0" fontAlgn="base">
        <a:lnSpc>
          <a:spcPts val="2275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pis For Office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8" hidden="1">
            <a:extLst>
              <a:ext uri="{FF2B5EF4-FFF2-40B4-BE49-F238E27FC236}">
                <a16:creationId xmlns:a16="http://schemas.microsoft.com/office/drawing/2014/main" id="{907DAE06-7690-434A-AEEE-8ED2623787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2118" y="1589"/>
          <a:ext cx="2116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40962" name="Object 8" hidden="1">
                        <a:extLst>
                          <a:ext uri="{FF2B5EF4-FFF2-40B4-BE49-F238E27FC236}">
                            <a16:creationId xmlns:a16="http://schemas.microsoft.com/office/drawing/2014/main" id="{907DAE06-7690-434A-AEEE-8ED262378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FBF01316-9B0E-4E31-9B3F-BBDEEA97DCEF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211667" cy="211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0964" name="Title Placeholder 1">
            <a:extLst>
              <a:ext uri="{FF2B5EF4-FFF2-40B4-BE49-F238E27FC236}">
                <a16:creationId xmlns:a16="http://schemas.microsoft.com/office/drawing/2014/main" id="{043E7F46-9567-43E0-BA95-5622C908A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63513"/>
            <a:ext cx="1023831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</a:p>
        </p:txBody>
      </p:sp>
      <p:sp>
        <p:nvSpPr>
          <p:cNvPr id="40965" name="Text Placeholder 2">
            <a:extLst>
              <a:ext uri="{FF2B5EF4-FFF2-40B4-BE49-F238E27FC236}">
                <a16:creationId xmlns:a16="http://schemas.microsoft.com/office/drawing/2014/main" id="{C4F8350B-F0AE-44E6-B863-DDB03E0C4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D913CF-4345-47A2-8F7F-1C881839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418" y="6202364"/>
            <a:ext cx="9450916" cy="484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hangingPunct="1">
              <a:defRPr sz="800" dirty="0">
                <a:solidFill>
                  <a:srgbClr val="5A5A5A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2BFEF-F937-4C93-AC0B-BB92CCD3D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51" y="6308726"/>
            <a:ext cx="59054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hangingPunct="1">
              <a:defRPr sz="1000" smtClean="0">
                <a:solidFill>
                  <a:srgbClr val="5A5A5A"/>
                </a:solidFill>
              </a:defRPr>
            </a:lvl1pPr>
          </a:lstStyle>
          <a:p>
            <a:pPr>
              <a:defRPr/>
            </a:pPr>
            <a:fld id="{C25FDDEA-B877-4B55-BADA-5977364DBEB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2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6" r:id="rId18"/>
    <p:sldLayoutId id="2147483817" r:id="rId19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Arial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5A5A5A"/>
          </a:solidFill>
          <a:latin typeface="Arial"/>
          <a:ea typeface="+mn-ea"/>
          <a:cs typeface="+mn-cs"/>
        </a:defRPr>
      </a:lvl1pPr>
      <a:lvl2pPr marL="450850" indent="-273050" algn="l" defTabSz="361950" rtl="0" fontAlgn="base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tabLst>
          <a:tab pos="450850" algn="l"/>
        </a:tabLst>
        <a:defRPr kern="1200">
          <a:solidFill>
            <a:srgbClr val="5A5A5A"/>
          </a:solidFill>
          <a:latin typeface="Arial"/>
          <a:ea typeface="+mn-ea"/>
          <a:cs typeface="+mn-cs"/>
        </a:defRPr>
      </a:lvl2pPr>
      <a:lvl3pPr marL="628650" indent="-177800" algn="l" defTabSz="4572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tabLst>
          <a:tab pos="628650" algn="l"/>
        </a:tabLst>
        <a:defRPr sz="1600" kern="1200">
          <a:solidFill>
            <a:srgbClr val="5A5A5A"/>
          </a:solidFill>
          <a:latin typeface="Arial"/>
          <a:ea typeface="+mn-ea"/>
          <a:cs typeface="+mn-cs"/>
        </a:defRPr>
      </a:lvl3pPr>
      <a:lvl4pPr marL="895350" indent="-266700" algn="l" defTabSz="4572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rgbClr val="5A5A5A"/>
          </a:solidFill>
          <a:latin typeface="Arial"/>
          <a:ea typeface="+mn-ea"/>
          <a:cs typeface="+mn-cs"/>
        </a:defRPr>
      </a:lvl4pPr>
      <a:lvl5pPr marL="1079500" indent="-184150" algn="l" defTabSz="4572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tabLst>
          <a:tab pos="1346200" algn="l"/>
        </a:tabLst>
        <a:defRPr sz="1400" kern="1200">
          <a:solidFill>
            <a:srgbClr val="5A5A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9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9380" indent="-17938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defRPr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358758" indent="-179380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622268" indent="-180966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622268" indent="-17938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622268" indent="-17938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620758" indent="-176205" algn="l" rtl="0" eaLnBrk="1" fontAlgn="base" hangingPunct="1"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6pPr>
      <a:lvl7pPr marL="2077935" indent="-176205" algn="l" rtl="0" eaLnBrk="1" fontAlgn="base" hangingPunct="1"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7pPr>
      <a:lvl8pPr marL="2535111" indent="-176205" algn="l" rtl="0" eaLnBrk="1" fontAlgn="base" hangingPunct="1"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8pPr>
      <a:lvl9pPr marL="2992289" indent="-176205" algn="l" rtl="0" eaLnBrk="1" fontAlgn="base" hangingPunct="1"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FFC06-7C04-474C-B5D6-2402AE08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29C67-3D18-4510-8504-02BBD88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01F2F-361D-4F1B-8674-EA3123AC8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634E-E6C9-4819-A148-008761A2E3D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48CF1-CB21-4A25-9C3D-2503341F0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FF87-0AA4-43DC-983D-D32C6D592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6A2D-CAF5-49AD-8E5E-E20112576B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1.png"/><Relationship Id="rId21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ndt/gfy4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6225369-6B3D-35D3-895D-87518269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da-DK" sz="3700" b="1">
                <a:solidFill>
                  <a:srgbClr val="FFFFFF"/>
                </a:solidFill>
              </a:rPr>
              <a:t>Kronisk nyresygdom</a:t>
            </a:r>
            <a:br>
              <a:rPr lang="da-DK" sz="3700" b="1">
                <a:solidFill>
                  <a:srgbClr val="FFFFFF"/>
                </a:solidFill>
              </a:rPr>
            </a:br>
            <a:r>
              <a:rPr lang="da-DK" sz="3700" b="1">
                <a:solidFill>
                  <a:srgbClr val="FFFFFF"/>
                </a:solidFill>
              </a:rPr>
              <a:t>Johan V Povlsen, Nyresygdomme, AUH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687BCA5-602B-1D1E-B7FF-E6B6F758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671706"/>
            <a:ext cx="6553545" cy="35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76E1D-788C-4351-8D27-E545F0827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" t="1084" r="4193" b="2536"/>
          <a:stretch/>
        </p:blipFill>
        <p:spPr>
          <a:xfrm>
            <a:off x="260414" y="1908770"/>
            <a:ext cx="5270398" cy="239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39299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Progression of renal disease;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Treatment has improved, but…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866274F-B4DC-40AF-88E9-4D0C79DE0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7" r="2856"/>
          <a:stretch/>
        </p:blipFill>
        <p:spPr>
          <a:xfrm>
            <a:off x="6103008" y="1923093"/>
            <a:ext cx="5594243" cy="2491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A006F-CF64-44D8-A221-E10CE57D76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7" r="4724"/>
          <a:stretch/>
        </p:blipFill>
        <p:spPr>
          <a:xfrm>
            <a:off x="6268425" y="2525864"/>
            <a:ext cx="5504605" cy="2379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8AF357F-FBBA-4B94-B596-4C4C7357E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233" y="3422778"/>
            <a:ext cx="5505922" cy="2491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CC08F69-3F7B-4A23-8903-97318A1323AF}"/>
              </a:ext>
            </a:extLst>
          </p:cNvPr>
          <p:cNvSpPr txBox="1">
            <a:spLocks/>
          </p:cNvSpPr>
          <p:nvPr/>
        </p:nvSpPr>
        <p:spPr>
          <a:xfrm>
            <a:off x="1838739" y="6172583"/>
            <a:ext cx="9128993" cy="34611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1A413B-5AD4-4858-8141-EAB0E8A72E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88" r="3063"/>
          <a:stretch/>
        </p:blipFill>
        <p:spPr>
          <a:xfrm>
            <a:off x="573539" y="3357708"/>
            <a:ext cx="5217661" cy="239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25">
            <a:extLst>
              <a:ext uri="{FF2B5EF4-FFF2-40B4-BE49-F238E27FC236}">
                <a16:creationId xmlns:a16="http://schemas.microsoft.com/office/drawing/2014/main" id="{A6A1FBB9-0E7A-420B-B325-5A173F6F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5" y="6401531"/>
            <a:ext cx="111248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Bakris G et al.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Engl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 Med 2020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;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Brenner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BM et al. N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Engl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 Med 2001;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Heerspink H et al.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Engl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 Med 2020;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Perkovic V et al. 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Engl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 Med 2019;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Lewis EJ et al. N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Engl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 Med 2001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4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Primary outcome:</a:t>
            </a:r>
          </a:p>
          <a:p>
            <a:r>
              <a:rPr lang="en-US" dirty="0"/>
              <a:t>Sustained ≥50% eGFR decline, ESKD, renal or cardiovascular death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Heerspink HJL. et.al. Presented at ESC 2020.</a:t>
            </a:r>
          </a:p>
        </p:txBody>
      </p:sp>
      <p:pic>
        <p:nvPicPr>
          <p:cNvPr id="6" name="Picture 5" descr="A_AXI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73" y="1335187"/>
            <a:ext cx="7704238" cy="4987758"/>
          </a:xfrm>
          <a:prstGeom prst="rect">
            <a:avLst/>
          </a:prstGeom>
        </p:spPr>
      </p:pic>
      <p:pic>
        <p:nvPicPr>
          <p:cNvPr id="7" name="Picture 6" descr="A_PB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31" y="1906392"/>
            <a:ext cx="6264351" cy="3258824"/>
          </a:xfrm>
          <a:prstGeom prst="rect">
            <a:avLst/>
          </a:prstGeom>
        </p:spPr>
      </p:pic>
      <p:pic>
        <p:nvPicPr>
          <p:cNvPr id="8" name="Picture 7" descr="A_DAP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31" y="3116162"/>
            <a:ext cx="6264351" cy="20490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9740" y="1195052"/>
            <a:ext cx="42242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03A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A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 ratio, 0.61 (95% CI, 0.51–0.72)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A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p=0.000000028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A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NNT=19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303A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2793" y="23459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03A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7973" y="419225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03A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Dapagliflozin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9074" y="310046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03A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197 Events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33556" y="191874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03A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312 Events</a:t>
            </a:r>
          </a:p>
        </p:txBody>
      </p:sp>
    </p:spTree>
    <p:extLst>
      <p:ext uri="{BB962C8B-B14F-4D97-AF65-F5344CB8AC3E}">
        <p14:creationId xmlns:p14="http://schemas.microsoft.com/office/powerpoint/2010/main" val="28375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Secondary outcome:</a:t>
            </a:r>
          </a:p>
          <a:p>
            <a:r>
              <a:rPr lang="en-US" dirty="0"/>
              <a:t>Sustained ≥50% eGFR decline, ESKD, renal death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Heerspink HJL. et.al. Presented at ESC 2020.</a:t>
            </a:r>
          </a:p>
        </p:txBody>
      </p:sp>
      <p:pic>
        <p:nvPicPr>
          <p:cNvPr id="18434" name="Picture 2" descr="S:\Pharma\Clients\AstraZeneca-DAPA\LIVE Projects\Congresses\ESC 2020\DAPA-CKD\Slides\Figures\B_renal-specific_comp_outcome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3"/>
          <a:stretch/>
        </p:blipFill>
        <p:spPr bwMode="auto">
          <a:xfrm>
            <a:off x="1583936" y="1357340"/>
            <a:ext cx="8969932" cy="49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3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Chronic dialysis, kidney transplantation, renal death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Heerspink HJL. et.al. Presented at ESC 2020.</a:t>
            </a:r>
          </a:p>
        </p:txBody>
      </p:sp>
      <p:pic>
        <p:nvPicPr>
          <p:cNvPr id="23554" name="Picture 2" descr="S:\Pharma\Clients\AstraZeneca-DAPA\LIVE Projects\Congresses\ESC 2020\DAPA-CKD\Slides\Figures\E_KM_RE3_ALL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" b="1252"/>
          <a:stretch/>
        </p:blipFill>
        <p:spPr bwMode="auto">
          <a:xfrm>
            <a:off x="1585139" y="1333401"/>
            <a:ext cx="8886730" cy="49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7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Secondary outcome:</a:t>
            </a:r>
          </a:p>
          <a:p>
            <a:r>
              <a:rPr lang="en-US" dirty="0"/>
              <a:t>All-cause mortality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Heerspink HJL. et.al. Presented at ESC 2020.</a:t>
            </a:r>
          </a:p>
        </p:txBody>
      </p:sp>
      <p:pic>
        <p:nvPicPr>
          <p:cNvPr id="20482" name="Picture 2" descr="S:\Pharma\Clients\AstraZeneca-DAPA\LIVE Projects\Congresses\ESC 2020\DAPA-CKD\Slides\Figures\D_All-cause-death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"/>
          <a:stretch/>
        </p:blipFill>
        <p:spPr bwMode="auto">
          <a:xfrm>
            <a:off x="1585814" y="1343141"/>
            <a:ext cx="8933762" cy="49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3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A171F17-AB17-4B48-A48C-D6E2E556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20" y="1254897"/>
            <a:ext cx="7188259" cy="4744251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17860E3-F9B9-4433-8B63-421619291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00" y="299726"/>
            <a:ext cx="11758800" cy="886278"/>
          </a:xfrm>
        </p:spPr>
        <p:txBody>
          <a:bodyPr/>
          <a:lstStyle/>
          <a:p>
            <a:r>
              <a:rPr lang="en-US" dirty="0"/>
              <a:t>Ændringer i eGFR</a:t>
            </a:r>
          </a:p>
          <a:p>
            <a:r>
              <a:rPr lang="en-US" dirty="0"/>
              <a:t>Dapagliflozin vs placebo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4937368-D24E-4954-8B00-A300426B57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1" y="6068041"/>
            <a:ext cx="9996636" cy="713375"/>
          </a:xfrm>
        </p:spPr>
        <p:txBody>
          <a:bodyPr/>
          <a:lstStyle/>
          <a:p>
            <a:r>
              <a:rPr lang="en-US" dirty="0" err="1"/>
              <a:t>Heerspink</a:t>
            </a:r>
            <a:r>
              <a:rPr lang="en-US" dirty="0"/>
              <a:t> HJL. et.al. Presented at ESC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4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A171F17-AB17-4B48-A48C-D6E2E556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20" y="1254897"/>
            <a:ext cx="7188259" cy="4744251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17860E3-F9B9-4433-8B63-421619291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00" y="299726"/>
            <a:ext cx="11758800" cy="886278"/>
          </a:xfrm>
        </p:spPr>
        <p:txBody>
          <a:bodyPr/>
          <a:lstStyle/>
          <a:p>
            <a:r>
              <a:rPr lang="en-US" dirty="0"/>
              <a:t>Ændringer i eGFR</a:t>
            </a:r>
          </a:p>
          <a:p>
            <a:r>
              <a:rPr lang="en-US" dirty="0"/>
              <a:t>Dapagliflozin vs placebo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4937368-D24E-4954-8B00-A300426B57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1" y="6068041"/>
            <a:ext cx="9996636" cy="713375"/>
          </a:xfrm>
        </p:spPr>
        <p:txBody>
          <a:bodyPr/>
          <a:lstStyle/>
          <a:p>
            <a:r>
              <a:rPr lang="en-US" dirty="0" err="1"/>
              <a:t>Heerspink</a:t>
            </a:r>
            <a:r>
              <a:rPr lang="en-US" dirty="0"/>
              <a:t> HJL. et.al. Presented at ESC 2020.</a:t>
            </a:r>
          </a:p>
          <a:p>
            <a:endParaRPr lang="en-US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ECD1C72-CE35-44CF-286F-E7AA8BA78C9B}"/>
              </a:ext>
            </a:extLst>
          </p:cNvPr>
          <p:cNvSpPr txBox="1"/>
          <p:nvPr/>
        </p:nvSpPr>
        <p:spPr>
          <a:xfrm>
            <a:off x="149087" y="2613991"/>
            <a:ext cx="2127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Start ikke SGLT2i</a:t>
            </a:r>
          </a:p>
          <a:p>
            <a:r>
              <a:rPr lang="da-DK" b="1" dirty="0">
                <a:solidFill>
                  <a:srgbClr val="FF0000"/>
                </a:solidFill>
              </a:rPr>
              <a:t>Ved</a:t>
            </a:r>
          </a:p>
          <a:p>
            <a:r>
              <a:rPr lang="da-DK" b="1" dirty="0">
                <a:solidFill>
                  <a:srgbClr val="FF0000"/>
                </a:solidFill>
              </a:rPr>
              <a:t>eGFR &lt; 20 ml/min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235A499-EC95-DA1B-B39D-EACCC1DDFDC3}"/>
              </a:ext>
            </a:extLst>
          </p:cNvPr>
          <p:cNvSpPr txBox="1"/>
          <p:nvPr/>
        </p:nvSpPr>
        <p:spPr>
          <a:xfrm>
            <a:off x="216000" y="3820562"/>
            <a:ext cx="745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Det er ikke </a:t>
            </a:r>
          </a:p>
          <a:p>
            <a:r>
              <a:rPr lang="da-DK" b="1" dirty="0">
                <a:solidFill>
                  <a:srgbClr val="FF0000"/>
                </a:solidFill>
              </a:rPr>
              <a:t>nødvendigt at </a:t>
            </a:r>
          </a:p>
          <a:p>
            <a:r>
              <a:rPr lang="da-DK" b="1" dirty="0">
                <a:solidFill>
                  <a:srgbClr val="FF0000"/>
                </a:solidFill>
              </a:rPr>
              <a:t>kontrollere </a:t>
            </a:r>
            <a:r>
              <a:rPr lang="da-DK" b="1" dirty="0" err="1">
                <a:solidFill>
                  <a:srgbClr val="FF0000"/>
                </a:solidFill>
              </a:rPr>
              <a:t>eGFR</a:t>
            </a:r>
            <a:r>
              <a:rPr lang="da-DK" b="1" dirty="0">
                <a:solidFill>
                  <a:srgbClr val="FF0000"/>
                </a:solidFill>
              </a:rPr>
              <a:t> </a:t>
            </a:r>
          </a:p>
          <a:p>
            <a:r>
              <a:rPr lang="da-DK" b="1" dirty="0">
                <a:solidFill>
                  <a:srgbClr val="FF0000"/>
                </a:solidFill>
              </a:rPr>
              <a:t>efter start</a:t>
            </a:r>
          </a:p>
        </p:txBody>
      </p:sp>
    </p:spTree>
    <p:extLst>
      <p:ext uri="{BB962C8B-B14F-4D97-AF65-F5344CB8AC3E}">
        <p14:creationId xmlns:p14="http://schemas.microsoft.com/office/powerpoint/2010/main" val="100988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30F39-BE78-4FA5-B8D9-89D91244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Pre-specified sub-groups:</a:t>
            </a:r>
            <a:endParaRPr lang="en-DK" b="1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C7948D6-1B84-46CC-86F2-C6F336DA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026AFFF-C2CC-489E-8535-B5EE0524B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952" y="1496290"/>
            <a:ext cx="10167851" cy="44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206E0-2F8F-4518-AE3D-5FCC5BB3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subgroups</a:t>
            </a:r>
            <a:endParaRPr lang="en-DK" b="1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BB4B599-1389-48B9-B2FD-44A894FD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870" y="1384260"/>
            <a:ext cx="5964572" cy="5033484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DAB6E42-E59E-4C0A-94DC-B291F7B8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Frederik Husum Mårup - JC d. 8/2</a:t>
            </a:r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5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ABBC8-95BF-4422-9F4E-233C9242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subgroups</a:t>
            </a:r>
            <a:endParaRPr lang="en-DK" b="1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8D4F9AA2-7B30-44C8-92F3-A2D11DDF3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782" y="1493672"/>
            <a:ext cx="4528822" cy="4862678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5BAA2E-9C61-44EC-AD86-8FB4BA47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Frederik Husum Mårup - JC d. 8/2</a:t>
            </a:r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09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74C56-D74D-787B-797F-903DE73D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43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da-DK"/>
              <a:t>Klassifikation af albuminuri</a:t>
            </a:r>
          </a:p>
        </p:txBody>
      </p:sp>
      <p:pic>
        <p:nvPicPr>
          <p:cNvPr id="4" name="Pladsholder til diagram 3">
            <a:extLst>
              <a:ext uri="{FF2B5EF4-FFF2-40B4-BE49-F238E27FC236}">
                <a16:creationId xmlns:a16="http://schemas.microsoft.com/office/drawing/2014/main" id="{EA9E6EE3-5C3D-D1FB-D3F4-876B285C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23487"/>
            <a:ext cx="10972800" cy="4279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86287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4369-136E-430B-A5AE-3B85387C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subgroups: </a:t>
            </a:r>
            <a:r>
              <a:rPr lang="en-US" b="1" dirty="0">
                <a:solidFill>
                  <a:srgbClr val="FF0000"/>
                </a:solidFill>
              </a:rPr>
              <a:t>CKD</a:t>
            </a:r>
            <a:endParaRPr lang="en-DK" b="1" dirty="0">
              <a:solidFill>
                <a:srgbClr val="FF0000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4570A79-C77A-4260-B39C-24AC9B87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Frederik Husum Mårup - JC d. 8/2</a:t>
            </a:r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images.squarespace-cdn.com/content/v1/535bcb2fe4b05fe61b320c51/427a014b-6f10-464d-a67a-94600172eddc/image14.png?format=1500w">
            <a:extLst>
              <a:ext uri="{FF2B5EF4-FFF2-40B4-BE49-F238E27FC236}">
                <a16:creationId xmlns:a16="http://schemas.microsoft.com/office/drawing/2014/main" id="{5F31E3F3-7075-4C83-A6EB-780CAB79D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18" y="1825625"/>
            <a:ext cx="71263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8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9F6FC58-6D20-47D2-9961-55222745EA7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1316" y="68263"/>
            <a:ext cx="10738555" cy="6040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72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717A5-2809-547C-4C23-F29F92F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Nefrologens anbefaling I: SGLT2 hæmmer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97855A-F206-0B66-115F-056EAAE1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b="1" dirty="0"/>
              <a:t>DM2 og nyresygdom: 	Alle med eGFR &gt; 20 ml/min uanset UACR</a:t>
            </a:r>
          </a:p>
          <a:p>
            <a:endParaRPr lang="da-DK" b="1" dirty="0"/>
          </a:p>
          <a:p>
            <a:r>
              <a:rPr lang="da-DK" b="1" dirty="0"/>
              <a:t>CKD: 			Alle med eGFR &gt; 20 ml/min og UACR &gt; 200 mg/l</a:t>
            </a:r>
          </a:p>
          <a:p>
            <a:endParaRPr lang="da-DK" b="1" dirty="0"/>
          </a:p>
          <a:p>
            <a:r>
              <a:rPr lang="da-DK" b="1" dirty="0"/>
              <a:t>Dog:			?????????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HUSK:			</a:t>
            </a:r>
            <a:r>
              <a:rPr lang="da-DK" sz="1800" b="1" dirty="0"/>
              <a:t>Antiglykæmisk effekt aftager ved eGFR = 60 ml/min 				og forsvinder ved ca. 30-45 ml/min, men</a:t>
            </a:r>
          </a:p>
          <a:p>
            <a:pPr marL="3657600" lvl="8" indent="0">
              <a:buNone/>
            </a:pPr>
            <a:r>
              <a:rPr lang="da-DK" b="1" dirty="0"/>
              <a:t>SGLT2I skal fortsættes.</a:t>
            </a:r>
          </a:p>
        </p:txBody>
      </p:sp>
    </p:spTree>
    <p:extLst>
      <p:ext uri="{BB962C8B-B14F-4D97-AF65-F5344CB8AC3E}">
        <p14:creationId xmlns:p14="http://schemas.microsoft.com/office/powerpoint/2010/main" val="9688168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CC03E42-B638-FB97-739B-BAD4E0A83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61" b="167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50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9D1A862-E256-A03F-3670-8F7FBF355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738" y="68263"/>
            <a:ext cx="9636523" cy="6721475"/>
          </a:xfrm>
          <a:prstGeom prst="rect">
            <a:avLst/>
          </a:prstGeom>
          <a:noFill/>
        </p:spPr>
      </p:pic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9A3D1C98-9CFD-04D1-49AA-B13324D384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C881F38E-E057-41ED-A86B-64492A52BE8B}" type="slidenum">
              <a:rPr lang="en-GB" smtClean="0"/>
              <a:pPr>
                <a:spcAft>
                  <a:spcPts val="600"/>
                </a:spcAft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92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A4A2-E000-4BF9-F1AC-D53A7B91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DM2: Farmakologisk behandling af BT og albuminuri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3760FA-6D0B-A99A-297A-304AF533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800" b="1" dirty="0"/>
              <a:t>Behandlingsmål: 	</a:t>
            </a:r>
            <a:r>
              <a:rPr lang="da-DK" sz="2800" b="1" dirty="0">
                <a:solidFill>
                  <a:srgbClr val="FF0000"/>
                </a:solidFill>
              </a:rPr>
              <a:t>130/80</a:t>
            </a:r>
            <a:r>
              <a:rPr lang="da-DK" sz="2800" b="1" dirty="0"/>
              <a:t>	</a:t>
            </a:r>
          </a:p>
          <a:p>
            <a:pPr>
              <a:lnSpc>
                <a:spcPct val="150000"/>
              </a:lnSpc>
            </a:pPr>
            <a:r>
              <a:rPr lang="da-DK" sz="2800" b="1" dirty="0"/>
              <a:t>ACEi eller ARB er førstevalg</a:t>
            </a:r>
          </a:p>
          <a:p>
            <a:pPr>
              <a:lnSpc>
                <a:spcPct val="150000"/>
              </a:lnSpc>
            </a:pPr>
            <a:r>
              <a:rPr lang="da-DK" sz="2800" b="1" dirty="0"/>
              <a:t>SGLT2i uafhængig af UACR</a:t>
            </a:r>
          </a:p>
          <a:p>
            <a:pPr>
              <a:lnSpc>
                <a:spcPct val="150000"/>
              </a:lnSpc>
            </a:pPr>
            <a:r>
              <a:rPr lang="da-DK" sz="2800" b="1" dirty="0"/>
              <a:t>Overvej GLP1-RA</a:t>
            </a:r>
          </a:p>
          <a:p>
            <a:pPr>
              <a:lnSpc>
                <a:spcPct val="150000"/>
              </a:lnSpc>
            </a:pPr>
            <a:r>
              <a:rPr lang="da-DK" sz="2800" b="1" dirty="0"/>
              <a:t>Overvej Finerenone (Kerendia) </a:t>
            </a:r>
          </a:p>
          <a:p>
            <a:pPr>
              <a:lnSpc>
                <a:spcPct val="150000"/>
              </a:lnSpc>
            </a:pPr>
            <a:r>
              <a:rPr lang="da-DK" sz="2800" b="1" dirty="0"/>
              <a:t>Progressionshæmning vigtigere </a:t>
            </a:r>
            <a:r>
              <a:rPr lang="da-DK" sz="2800" b="1"/>
              <a:t>end HbA1c</a:t>
            </a:r>
            <a:r>
              <a:rPr lang="da-DK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020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96BBBC1-82E0-B98F-E14C-E9CD9C80A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565" y="68263"/>
            <a:ext cx="867287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28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5CAA9-297A-4B20-E3A5-8081D732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43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da-DK"/>
              <a:t>CKD-klassifikation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346B4CA-2529-B8B9-7FFA-1E76977A8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912" y="1600201"/>
            <a:ext cx="651217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5216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>
            <a:extLst>
              <a:ext uri="{FF2B5EF4-FFF2-40B4-BE49-F238E27FC236}">
                <a16:creationId xmlns:a16="http://schemas.microsoft.com/office/drawing/2014/main" id="{C098C6A6-CEE0-4580-9A25-DB5A61B7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42802">
              <a:defRPr/>
            </a:pPr>
            <a:r>
              <a:rPr lang="en-CA" dirty="0">
                <a:latin typeface="+mn-lt"/>
              </a:rPr>
              <a:t>CKD in T2D: a growing disease population </a:t>
            </a:r>
            <a:br>
              <a:rPr lang="en-CA" dirty="0">
                <a:latin typeface="+mn-lt"/>
              </a:rPr>
            </a:br>
            <a:r>
              <a:rPr lang="en-CA" dirty="0">
                <a:latin typeface="+mn-lt"/>
              </a:rPr>
              <a:t>with a complex prognosis</a:t>
            </a:r>
            <a:endParaRPr lang="en-GB" dirty="0">
              <a:latin typeface="+mn-lt"/>
            </a:endParaRPr>
          </a:p>
        </p:txBody>
      </p:sp>
      <p:sp>
        <p:nvSpPr>
          <p:cNvPr id="488451" name="Text Placeholder 8">
            <a:extLst>
              <a:ext uri="{FF2B5EF4-FFF2-40B4-BE49-F238E27FC236}">
                <a16:creationId xmlns:a16="http://schemas.microsoft.com/office/drawing/2014/main" id="{C7F2DA09-E00E-461F-BE1C-46555FDD9DC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981200" y="5543550"/>
            <a:ext cx="8229600" cy="287338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CA" altLang="da-DK"/>
              <a:t>CKD, chronic kidney disease;</a:t>
            </a:r>
            <a:r>
              <a:rPr lang="en-GB" altLang="da-DK"/>
              <a:t> T2D, type 2 diabetes</a:t>
            </a:r>
            <a:r>
              <a:rPr lang="en-CA" altLang="da-DK"/>
              <a:t>. </a:t>
            </a:r>
            <a:r>
              <a:rPr lang="en-GB" altLang="da-DK"/>
              <a:t>1</a:t>
            </a:r>
            <a:r>
              <a:rPr lang="da-DK" altLang="da-DK"/>
              <a:t>. </a:t>
            </a:r>
            <a:r>
              <a:rPr lang="en-CA" altLang="da-DK"/>
              <a:t>International Diabetes Federation. IDF Diabetes Atlas. 8th edn. Brussels, Belgium: IDF, 2017. Available at: http://www.diabetesatlas.org; accessed 12 Apr 2019</a:t>
            </a:r>
            <a:endParaRPr lang="da-DK" altLang="da-DK" sz="100">
              <a:solidFill>
                <a:srgbClr val="575757"/>
              </a:solidFill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B1AA423-AD4D-4C09-819E-4788769D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1860551"/>
            <a:ext cx="384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Prognosis of patient with T2D and dialysis</a:t>
            </a:r>
            <a:r>
              <a:rPr kumimoji="0" lang="en-CA" altLang="da-DK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144A98E-A09C-45CB-8731-C5A883965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2105026"/>
            <a:ext cx="1077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Prostate cancer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717ACE0-7926-487C-973A-3D37975459E3}"/>
              </a:ext>
            </a:extLst>
          </p:cNvPr>
          <p:cNvCxnSpPr>
            <a:cxnSpLocks/>
          </p:cNvCxnSpPr>
          <p:nvPr/>
        </p:nvCxnSpPr>
        <p:spPr>
          <a:xfrm>
            <a:off x="7099301" y="4521200"/>
            <a:ext cx="27035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08E9213-7C8A-4997-A67E-B6B7759698A3}"/>
              </a:ext>
            </a:extLst>
          </p:cNvPr>
          <p:cNvCxnSpPr>
            <a:cxnSpLocks/>
          </p:cNvCxnSpPr>
          <p:nvPr/>
        </p:nvCxnSpPr>
        <p:spPr>
          <a:xfrm flipV="1">
            <a:off x="7680325" y="4519613"/>
            <a:ext cx="0" cy="6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BB4AE2A-8758-431B-B6D5-B01E2AB65694}"/>
              </a:ext>
            </a:extLst>
          </p:cNvPr>
          <p:cNvCxnSpPr>
            <a:cxnSpLocks/>
          </p:cNvCxnSpPr>
          <p:nvPr/>
        </p:nvCxnSpPr>
        <p:spPr>
          <a:xfrm flipV="1">
            <a:off x="8210550" y="4519613"/>
            <a:ext cx="0" cy="6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8BF6AFD-738F-4EA9-BA6E-2D33573F2F5A}"/>
              </a:ext>
            </a:extLst>
          </p:cNvPr>
          <p:cNvCxnSpPr>
            <a:cxnSpLocks/>
          </p:cNvCxnSpPr>
          <p:nvPr/>
        </p:nvCxnSpPr>
        <p:spPr>
          <a:xfrm flipV="1">
            <a:off x="8742363" y="4519613"/>
            <a:ext cx="0" cy="6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5433902-7A0C-46A6-81FF-5F47F56BDE05}"/>
              </a:ext>
            </a:extLst>
          </p:cNvPr>
          <p:cNvCxnSpPr>
            <a:cxnSpLocks/>
          </p:cNvCxnSpPr>
          <p:nvPr/>
        </p:nvCxnSpPr>
        <p:spPr>
          <a:xfrm flipV="1">
            <a:off x="9274175" y="4519613"/>
            <a:ext cx="0" cy="6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F5297AE-61AF-424F-B289-E373DDFAB0A6}"/>
              </a:ext>
            </a:extLst>
          </p:cNvPr>
          <p:cNvCxnSpPr>
            <a:cxnSpLocks/>
          </p:cNvCxnSpPr>
          <p:nvPr/>
        </p:nvCxnSpPr>
        <p:spPr>
          <a:xfrm flipV="1">
            <a:off x="9805988" y="4519613"/>
            <a:ext cx="0" cy="6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246F6349-92A1-48F4-A72E-419C6800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4529138"/>
            <a:ext cx="25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EA3A4B0-D81A-4708-983B-6A697D0B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4" y="4529138"/>
            <a:ext cx="325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22B4174-7006-4913-9BA7-21D653855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4529138"/>
            <a:ext cx="325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88C796F-F218-4059-B1D6-25A21751A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439" y="4529138"/>
            <a:ext cx="325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1240D4E-FD62-449B-AC93-9E2F3EF4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64" y="4529138"/>
            <a:ext cx="327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C6BDA79-64AE-45BD-8771-EF52B5C84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550" y="4529138"/>
            <a:ext cx="3952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AA0621C-7ABF-4004-AC48-10F9D619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2243138"/>
            <a:ext cx="1028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Thyroid cancer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89791C2-F9C7-4B68-8C32-542A8D30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2382838"/>
            <a:ext cx="971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Breast cancer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6F12243-B0C1-4BE9-B3A1-20E6586A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9" y="2520951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Hodgkin lymphoma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67F6CB-D5B2-40F7-A070-3F3FD796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660651"/>
            <a:ext cx="104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Bladder cancer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3FACFDD-4CC9-4080-B851-BB4F78BF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2798763"/>
            <a:ext cx="1555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Non-Hodgkin lymphoma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B34870F-BD39-4C91-B7D2-F03900AD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9" y="2938463"/>
            <a:ext cx="992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Kidney cancer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C8BCA9F-4452-4D6A-A5D8-77D63E756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3076575"/>
            <a:ext cx="1177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Colorectal cancer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85BD57E-61E1-465C-863F-D7610743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9" y="3216276"/>
            <a:ext cx="808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Leukaemia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BC5FABC-4A8B-4481-89BC-E9EC689D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1" y="3355976"/>
            <a:ext cx="1222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Long-term dialysis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E6D9C4C-931F-40D4-B799-451AC7C1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3494088"/>
            <a:ext cx="703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Myeloma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387BE71-900B-44FE-82B2-940BD536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3633788"/>
            <a:ext cx="10144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Dialysis + T2D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7864072-AFDF-4760-88CC-9F93536C5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1" y="3771901"/>
            <a:ext cx="879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Heart failure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CA7F207-4757-4996-A2D4-902FC831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9" y="3911601"/>
            <a:ext cx="1106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Stomach cancer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5135BBA-87C1-4624-994D-B7DFC7D6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4049713"/>
            <a:ext cx="1358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Oesophageal cancer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4321FBB-FB01-49F9-BA39-B17637272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189413"/>
            <a:ext cx="885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Lung cancer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3AE9218-E0AE-4474-A629-ADD63FDBA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4327525"/>
            <a:ext cx="1204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Pancreatic cancer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F066975-1EFC-485B-BC2D-ABAE597AFFEF}"/>
              </a:ext>
            </a:extLst>
          </p:cNvPr>
          <p:cNvSpPr/>
          <p:nvPr/>
        </p:nvSpPr>
        <p:spPr>
          <a:xfrm>
            <a:off x="7151688" y="2182814"/>
            <a:ext cx="2620962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3CFEDDA-E1BD-408E-8845-5D3C2C8B29AE}"/>
              </a:ext>
            </a:extLst>
          </p:cNvPr>
          <p:cNvSpPr/>
          <p:nvPr/>
        </p:nvSpPr>
        <p:spPr>
          <a:xfrm>
            <a:off x="7151689" y="2322514"/>
            <a:ext cx="2554287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0836D75-9DEF-4F51-95F5-F71157370E97}"/>
              </a:ext>
            </a:extLst>
          </p:cNvPr>
          <p:cNvSpPr/>
          <p:nvPr/>
        </p:nvSpPr>
        <p:spPr>
          <a:xfrm>
            <a:off x="7151688" y="2460626"/>
            <a:ext cx="2393950" cy="93663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CF082B5-3743-4B97-95D9-B56B3BF38305}"/>
              </a:ext>
            </a:extLst>
          </p:cNvPr>
          <p:cNvSpPr/>
          <p:nvPr/>
        </p:nvSpPr>
        <p:spPr>
          <a:xfrm>
            <a:off x="7151688" y="2600326"/>
            <a:ext cx="2292350" cy="93663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C13C0F6-3AD5-4898-8042-CDCA6B8E8561}"/>
              </a:ext>
            </a:extLst>
          </p:cNvPr>
          <p:cNvSpPr/>
          <p:nvPr/>
        </p:nvSpPr>
        <p:spPr>
          <a:xfrm>
            <a:off x="7151689" y="2740026"/>
            <a:ext cx="2122487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173435A-562E-4230-B033-4DF10879E4C0}"/>
              </a:ext>
            </a:extLst>
          </p:cNvPr>
          <p:cNvSpPr/>
          <p:nvPr/>
        </p:nvSpPr>
        <p:spPr>
          <a:xfrm>
            <a:off x="7151688" y="2879726"/>
            <a:ext cx="1854200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02272A5-7508-4CAF-ACCB-5F4CAC2B62B2}"/>
              </a:ext>
            </a:extLst>
          </p:cNvPr>
          <p:cNvSpPr/>
          <p:nvPr/>
        </p:nvSpPr>
        <p:spPr>
          <a:xfrm>
            <a:off x="7151688" y="3019426"/>
            <a:ext cx="1827212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448991B-B5CD-4304-87DC-75603600FE60}"/>
              </a:ext>
            </a:extLst>
          </p:cNvPr>
          <p:cNvSpPr/>
          <p:nvPr/>
        </p:nvSpPr>
        <p:spPr>
          <a:xfrm>
            <a:off x="7151688" y="3159126"/>
            <a:ext cx="1751012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6009BEE-8424-403B-918E-11AC99B62526}"/>
              </a:ext>
            </a:extLst>
          </p:cNvPr>
          <p:cNvSpPr/>
          <p:nvPr/>
        </p:nvSpPr>
        <p:spPr>
          <a:xfrm>
            <a:off x="7151689" y="3297238"/>
            <a:ext cx="1476375" cy="93662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27BA319-81B9-41BC-926E-2306D81FCA76}"/>
              </a:ext>
            </a:extLst>
          </p:cNvPr>
          <p:cNvSpPr/>
          <p:nvPr/>
        </p:nvSpPr>
        <p:spPr>
          <a:xfrm>
            <a:off x="7151689" y="3436938"/>
            <a:ext cx="1476375" cy="936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7B6663C-9A23-4F8B-84C3-851D2147CBC2}"/>
              </a:ext>
            </a:extLst>
          </p:cNvPr>
          <p:cNvSpPr/>
          <p:nvPr/>
        </p:nvSpPr>
        <p:spPr>
          <a:xfrm>
            <a:off x="7151689" y="3576638"/>
            <a:ext cx="1120775" cy="93662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CB8DCB5-595C-4A6A-95AE-60F08558EE35}"/>
              </a:ext>
            </a:extLst>
          </p:cNvPr>
          <p:cNvSpPr/>
          <p:nvPr/>
        </p:nvSpPr>
        <p:spPr>
          <a:xfrm>
            <a:off x="7151689" y="3716339"/>
            <a:ext cx="1095375" cy="92075"/>
          </a:xfrm>
          <a:prstGeom prst="rect">
            <a:avLst/>
          </a:prstGeom>
          <a:solidFill>
            <a:srgbClr val="E64A0E"/>
          </a:solidFill>
          <a:ln w="9525">
            <a:solidFill>
              <a:srgbClr val="E64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A701C06-E6A8-466D-9539-6C659C544DBF}"/>
              </a:ext>
            </a:extLst>
          </p:cNvPr>
          <p:cNvSpPr/>
          <p:nvPr/>
        </p:nvSpPr>
        <p:spPr>
          <a:xfrm>
            <a:off x="7151688" y="3856039"/>
            <a:ext cx="931862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A181616-07A4-4BB2-B3F6-83E9CC2ED8E5}"/>
              </a:ext>
            </a:extLst>
          </p:cNvPr>
          <p:cNvSpPr/>
          <p:nvPr/>
        </p:nvSpPr>
        <p:spPr>
          <a:xfrm>
            <a:off x="7151689" y="3995739"/>
            <a:ext cx="661987" cy="92075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16B3F3C-CEDD-4CE2-89E5-6957EA01D6BB}"/>
              </a:ext>
            </a:extLst>
          </p:cNvPr>
          <p:cNvSpPr/>
          <p:nvPr/>
        </p:nvSpPr>
        <p:spPr>
          <a:xfrm>
            <a:off x="7151688" y="4133851"/>
            <a:ext cx="461962" cy="93663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3A8003A-5496-407C-93E0-9C2B8681A974}"/>
              </a:ext>
            </a:extLst>
          </p:cNvPr>
          <p:cNvSpPr/>
          <p:nvPr/>
        </p:nvSpPr>
        <p:spPr>
          <a:xfrm>
            <a:off x="7151688" y="4273551"/>
            <a:ext cx="438150" cy="93663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699A2A8-964B-41C9-AA32-1B21D8DAD2B4}"/>
              </a:ext>
            </a:extLst>
          </p:cNvPr>
          <p:cNvSpPr/>
          <p:nvPr/>
        </p:nvSpPr>
        <p:spPr>
          <a:xfrm>
            <a:off x="7151689" y="4413251"/>
            <a:ext cx="141287" cy="93663"/>
          </a:xfrm>
          <a:prstGeom prst="rect">
            <a:avLst/>
          </a:prstGeom>
          <a:solidFill>
            <a:srgbClr val="009FDA"/>
          </a:solidFill>
          <a:ln w="952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A4920AB-46EB-4395-99FE-CF03C0CFD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1" y="4678363"/>
            <a:ext cx="1165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 5-year survival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374D648-34BC-4909-8D00-319F9D2736D3}"/>
              </a:ext>
            </a:extLst>
          </p:cNvPr>
          <p:cNvCxnSpPr/>
          <p:nvPr/>
        </p:nvCxnSpPr>
        <p:spPr>
          <a:xfrm>
            <a:off x="7148513" y="2136776"/>
            <a:ext cx="0" cy="2436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8501" name="Group 3">
            <a:extLst>
              <a:ext uri="{FF2B5EF4-FFF2-40B4-BE49-F238E27FC236}">
                <a16:creationId xmlns:a16="http://schemas.microsoft.com/office/drawing/2014/main" id="{39F0FD4F-A662-4688-B938-90A6789A979D}"/>
              </a:ext>
            </a:extLst>
          </p:cNvPr>
          <p:cNvGrpSpPr>
            <a:grpSpLocks/>
          </p:cNvGrpSpPr>
          <p:nvPr/>
        </p:nvGrpSpPr>
        <p:grpSpPr bwMode="auto">
          <a:xfrm>
            <a:off x="2182814" y="1825626"/>
            <a:ext cx="2847975" cy="2498725"/>
            <a:chOff x="1290739" y="1176441"/>
            <a:chExt cx="2848730" cy="2499221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BC41FE0-14FD-4E94-975D-B067BFF395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8883" y="1732176"/>
              <a:ext cx="19055" cy="141791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505" name="TextBox 192">
              <a:extLst>
                <a:ext uri="{FF2B5EF4-FFF2-40B4-BE49-F238E27FC236}">
                  <a16:creationId xmlns:a16="http://schemas.microsoft.com/office/drawing/2014/main" id="{27BE8D45-AC0A-43D3-899E-F96D71876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0739" y="1176441"/>
              <a:ext cx="28487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da-DK" sz="1600" b="1" i="0" u="none" strike="noStrike" kern="1200" cap="none" spc="0" normalizeH="0" baseline="0" noProof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2017: </a:t>
              </a:r>
              <a:r>
                <a:rPr kumimoji="0" lang="en-CA" altLang="da-DK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425 million people</a:t>
              </a:r>
            </a:p>
            <a:p>
              <a:pPr marL="0" marR="0" lvl="0" indent="0" algn="ct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da-DK" sz="1600" b="1" i="0" u="none" strike="noStrike" kern="1200" cap="none" spc="0" normalizeH="0" baseline="0" noProof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One </a:t>
              </a:r>
              <a:r>
                <a:rPr kumimoji="0" lang="en-CA" altLang="da-DK" sz="1400" b="0" i="0" u="none" strike="noStrike" kern="1200" cap="none" spc="0" normalizeH="0" baseline="0" noProof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</a:t>
              </a:r>
              <a:r>
                <a:rPr kumimoji="0" lang="en-CA" altLang="da-DK" sz="1600" b="1" i="0" u="none" strike="noStrike" kern="1200" cap="none" spc="0" normalizeH="0" baseline="0" noProof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11 adults </a:t>
              </a:r>
              <a:r>
                <a:rPr kumimoji="0" lang="en-CA" altLang="da-DK" sz="1400" b="0" i="0" u="none" strike="noStrike" kern="1200" cap="none" spc="0" normalizeH="0" baseline="0" noProof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had diabetes</a:t>
              </a:r>
              <a:r>
                <a:rPr kumimoji="0" lang="en-CA" altLang="da-DK" sz="1400" b="1" i="0" u="none" strike="noStrike" kern="1200" cap="none" spc="0" normalizeH="0" baseline="0" noProof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6E0E2CD7-72A5-496C-962F-EE558B5F547F}"/>
                </a:ext>
              </a:extLst>
            </p:cNvPr>
            <p:cNvSpPr txBox="1"/>
            <p:nvPr/>
          </p:nvSpPr>
          <p:spPr>
            <a:xfrm>
              <a:off x="1397129" y="3121515"/>
              <a:ext cx="2547025" cy="554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2045: </a:t>
              </a: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629 million people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will have diabetes</a:t>
              </a:r>
              <a:r>
                <a:rPr kumimoji="0" lang="en-CA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009FD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Flowchart: Connector 197">
              <a:extLst>
                <a:ext uri="{FF2B5EF4-FFF2-40B4-BE49-F238E27FC236}">
                  <a16:creationId xmlns:a16="http://schemas.microsoft.com/office/drawing/2014/main" id="{CB2ACC33-7799-48DB-A860-8CB4C2C91DAA}"/>
                </a:ext>
              </a:extLst>
            </p:cNvPr>
            <p:cNvSpPr/>
            <p:nvPr/>
          </p:nvSpPr>
          <p:spPr>
            <a:xfrm>
              <a:off x="2079935" y="1841736"/>
              <a:ext cx="1119485" cy="1116234"/>
            </a:xfrm>
            <a:prstGeom prst="flowChartConnector">
              <a:avLst/>
            </a:prstGeom>
            <a:solidFill>
              <a:srgbClr val="E64A0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48% increase</a:t>
              </a: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F238F94-815A-4131-B88F-20B162C50252}"/>
              </a:ext>
            </a:extLst>
          </p:cNvPr>
          <p:cNvSpPr/>
          <p:nvPr/>
        </p:nvSpPr>
        <p:spPr>
          <a:xfrm>
            <a:off x="1625600" y="4919664"/>
            <a:ext cx="8891588" cy="395287"/>
          </a:xfrm>
          <a:prstGeom prst="roundRect">
            <a:avLst/>
          </a:prstGeom>
          <a:solidFill>
            <a:srgbClr val="009FDA"/>
          </a:solidFill>
          <a:ln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CKD occurs in approximately 40% of adults with T2D, and represents a huge burden in this population</a:t>
            </a:r>
          </a:p>
        </p:txBody>
      </p:sp>
      <p:sp>
        <p:nvSpPr>
          <p:cNvPr id="488503" name="Rectangle 59">
            <a:extLst>
              <a:ext uri="{FF2B5EF4-FFF2-40B4-BE49-F238E27FC236}">
                <a16:creationId xmlns:a16="http://schemas.microsoft.com/office/drawing/2014/main" id="{D4B207A5-E4ED-4883-92F6-DB1230247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5775325"/>
            <a:ext cx="7531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Presented at the 56</a:t>
            </a:r>
            <a:r>
              <a:rPr kumimoji="0" lang="en-GB" altLang="da-DK" sz="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GB" altLang="da-DK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European Renal Association - European Dialysis and Transplant Association (ERA-EDTA) Congress, 13–16 June 2019, Budapest, Hungary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A1FCBB0-FA84-7216-3690-18F21AF3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6" y="1033128"/>
            <a:ext cx="9583487" cy="479174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DF84889-7E9C-A79A-4653-F0590435EA66}"/>
              </a:ext>
            </a:extLst>
          </p:cNvPr>
          <p:cNvSpPr txBox="1"/>
          <p:nvPr/>
        </p:nvSpPr>
        <p:spPr>
          <a:xfrm>
            <a:off x="6788989" y="6277443"/>
            <a:ext cx="383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www.kidney-international.org</a:t>
            </a:r>
          </a:p>
        </p:txBody>
      </p:sp>
    </p:spTree>
    <p:extLst>
      <p:ext uri="{BB962C8B-B14F-4D97-AF65-F5344CB8AC3E}">
        <p14:creationId xmlns:p14="http://schemas.microsoft.com/office/powerpoint/2010/main" val="54937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V="1">
            <a:off x="9651658" y="1544754"/>
            <a:ext cx="0" cy="4680000"/>
          </a:xfrm>
          <a:prstGeom prst="line">
            <a:avLst/>
          </a:prstGeom>
          <a:solidFill>
            <a:srgbClr val="303A5F"/>
          </a:solidFill>
          <a:ln w="28575" cap="flat" cmpd="sng" algn="ctr">
            <a:solidFill>
              <a:srgbClr val="303A5F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134BF11-FACD-427A-9861-D471D64DBE46}"/>
              </a:ext>
            </a:extLst>
          </p:cNvPr>
          <p:cNvSpPr/>
          <p:nvPr/>
        </p:nvSpPr>
        <p:spPr bwMode="auto">
          <a:xfrm>
            <a:off x="110530" y="4297556"/>
            <a:ext cx="11997563" cy="2077065"/>
          </a:xfrm>
          <a:prstGeom prst="rect">
            <a:avLst/>
          </a:prstGeom>
          <a:solidFill>
            <a:srgbClr val="FF7C48">
              <a:lumMod val="40000"/>
              <a:lumOff val="60000"/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trials in chronic kidney disease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3C5CF-DA56-4EF8-8C25-5F2A78B0B06B}"/>
              </a:ext>
            </a:extLst>
          </p:cNvPr>
          <p:cNvSpPr/>
          <p:nvPr/>
        </p:nvSpPr>
        <p:spPr bwMode="auto">
          <a:xfrm>
            <a:off x="97218" y="1813926"/>
            <a:ext cx="11997563" cy="2485770"/>
          </a:xfrm>
          <a:prstGeom prst="rect">
            <a:avLst/>
          </a:prstGeom>
          <a:solidFill>
            <a:srgbClr val="64BFF6">
              <a:lumMod val="40000"/>
              <a:lumOff val="60000"/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F27ECC-F2F9-45CF-8B4C-DACC5BEAB34A}"/>
              </a:ext>
            </a:extLst>
          </p:cNvPr>
          <p:cNvCxnSpPr>
            <a:cxnSpLocks/>
          </p:cNvCxnSpPr>
          <p:nvPr/>
        </p:nvCxnSpPr>
        <p:spPr>
          <a:xfrm flipV="1">
            <a:off x="110530" y="4148396"/>
            <a:ext cx="12081470" cy="22912"/>
          </a:xfrm>
          <a:prstGeom prst="straightConnector1">
            <a:avLst/>
          </a:prstGeom>
          <a:noFill/>
          <a:ln w="57150" cap="flat" cmpd="sng" algn="ctr">
            <a:solidFill>
              <a:srgbClr val="303A5F"/>
            </a:solidFill>
            <a:prstDash val="soli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005722-D5A5-49D0-BA84-722B7F9AC412}"/>
              </a:ext>
            </a:extLst>
          </p:cNvPr>
          <p:cNvSpPr txBox="1"/>
          <p:nvPr/>
        </p:nvSpPr>
        <p:spPr>
          <a:xfrm>
            <a:off x="589641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F71B7-7283-41F7-958D-0375CEA863C6}"/>
              </a:ext>
            </a:extLst>
          </p:cNvPr>
          <p:cNvSpPr txBox="1"/>
          <p:nvPr/>
        </p:nvSpPr>
        <p:spPr>
          <a:xfrm>
            <a:off x="5028070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A3D09-BC22-4533-984B-B11BF7A8CAB0}"/>
              </a:ext>
            </a:extLst>
          </p:cNvPr>
          <p:cNvSpPr txBox="1"/>
          <p:nvPr/>
        </p:nvSpPr>
        <p:spPr>
          <a:xfrm>
            <a:off x="6267388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6C649-B884-4A21-9E3A-93F82C21E9ED}"/>
              </a:ext>
            </a:extLst>
          </p:cNvPr>
          <p:cNvSpPr txBox="1"/>
          <p:nvPr/>
        </p:nvSpPr>
        <p:spPr>
          <a:xfrm>
            <a:off x="7506706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1A8808-1569-4E01-B251-BBAD5A771FCD}"/>
              </a:ext>
            </a:extLst>
          </p:cNvPr>
          <p:cNvSpPr txBox="1"/>
          <p:nvPr/>
        </p:nvSpPr>
        <p:spPr>
          <a:xfrm>
            <a:off x="8746024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CA5B3-E74C-4649-B097-F226E37A4B72}"/>
              </a:ext>
            </a:extLst>
          </p:cNvPr>
          <p:cNvSpPr txBox="1"/>
          <p:nvPr/>
        </p:nvSpPr>
        <p:spPr>
          <a:xfrm>
            <a:off x="1310117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C576B-D004-46DC-8D1B-7BD49A8F2692}"/>
              </a:ext>
            </a:extLst>
          </p:cNvPr>
          <p:cNvSpPr txBox="1"/>
          <p:nvPr/>
        </p:nvSpPr>
        <p:spPr>
          <a:xfrm>
            <a:off x="2549435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5096C-77BF-4690-825B-ECED3CEB237F}"/>
              </a:ext>
            </a:extLst>
          </p:cNvPr>
          <p:cNvSpPr txBox="1"/>
          <p:nvPr/>
        </p:nvSpPr>
        <p:spPr>
          <a:xfrm>
            <a:off x="3788752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EA2B0D-8F0D-4BF6-84B5-1C07638CDD19}"/>
              </a:ext>
            </a:extLst>
          </p:cNvPr>
          <p:cNvSpPr txBox="1"/>
          <p:nvPr/>
        </p:nvSpPr>
        <p:spPr>
          <a:xfrm>
            <a:off x="9985341" y="3998001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</a:p>
        </p:txBody>
      </p:sp>
      <p:sp>
        <p:nvSpPr>
          <p:cNvPr id="18" name="Rectangle: Rounded Corners 35">
            <a:extLst>
              <a:ext uri="{FF2B5EF4-FFF2-40B4-BE49-F238E27FC236}">
                <a16:creationId xmlns:a16="http://schemas.microsoft.com/office/drawing/2014/main" id="{04770182-0B7A-4DB0-8200-5DE8AC9DA0B1}"/>
              </a:ext>
            </a:extLst>
          </p:cNvPr>
          <p:cNvSpPr/>
          <p:nvPr/>
        </p:nvSpPr>
        <p:spPr>
          <a:xfrm>
            <a:off x="3051674" y="2700427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64BFF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RENAAL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: Rounded Corners 37">
            <a:extLst>
              <a:ext uri="{FF2B5EF4-FFF2-40B4-BE49-F238E27FC236}">
                <a16:creationId xmlns:a16="http://schemas.microsoft.com/office/drawing/2014/main" id="{D9358601-09F4-46EE-A8D4-F5A2BB2E3400}"/>
              </a:ext>
            </a:extLst>
          </p:cNvPr>
          <p:cNvSpPr/>
          <p:nvPr/>
        </p:nvSpPr>
        <p:spPr>
          <a:xfrm>
            <a:off x="3054197" y="3515272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64BFF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IDNT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F3E16AA1-B6B3-4120-BFC4-872929A36CBA}"/>
              </a:ext>
            </a:extLst>
          </p:cNvPr>
          <p:cNvSpPr/>
          <p:nvPr/>
        </p:nvSpPr>
        <p:spPr>
          <a:xfrm>
            <a:off x="2743405" y="3107850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303A5F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MICRO-HOPE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6CFA8D-117D-4E2A-99E2-4FE61322CAC3}"/>
              </a:ext>
            </a:extLst>
          </p:cNvPr>
          <p:cNvSpPr txBox="1"/>
          <p:nvPr/>
        </p:nvSpPr>
        <p:spPr>
          <a:xfrm>
            <a:off x="206234" y="1722906"/>
            <a:ext cx="500137" cy="369332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DKD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CC1587-3090-40AA-A5E4-CF97EF18BFC0}"/>
              </a:ext>
            </a:extLst>
          </p:cNvPr>
          <p:cNvSpPr txBox="1"/>
          <p:nvPr/>
        </p:nvSpPr>
        <p:spPr>
          <a:xfrm>
            <a:off x="209490" y="4270892"/>
            <a:ext cx="666849" cy="369332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NDKD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8E7082-F157-434C-85C5-F941684E09C4}"/>
              </a:ext>
            </a:extLst>
          </p:cNvPr>
          <p:cNvGrpSpPr/>
          <p:nvPr/>
        </p:nvGrpSpPr>
        <p:grpSpPr>
          <a:xfrm>
            <a:off x="157940" y="2401572"/>
            <a:ext cx="770365" cy="230832"/>
            <a:chOff x="339177" y="2244890"/>
            <a:chExt cx="797596" cy="253849"/>
          </a:xfrm>
        </p:grpSpPr>
        <p:sp>
          <p:nvSpPr>
            <p:cNvPr id="24" name="Rectangle: Rounded Corners 57">
              <a:extLst>
                <a:ext uri="{FF2B5EF4-FFF2-40B4-BE49-F238E27FC236}">
                  <a16:creationId xmlns:a16="http://schemas.microsoft.com/office/drawing/2014/main" id="{ED089AF6-5635-4437-B06B-0F249B048BB7}"/>
                </a:ext>
              </a:extLst>
            </p:cNvPr>
            <p:cNvSpPr/>
            <p:nvPr/>
          </p:nvSpPr>
          <p:spPr>
            <a:xfrm>
              <a:off x="339177" y="2305566"/>
              <a:ext cx="121352" cy="121352"/>
            </a:xfrm>
            <a:prstGeom prst="roundRect">
              <a:avLst/>
            </a:prstGeom>
            <a:solidFill>
              <a:srgbClr val="64BFF6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3ADEB5-3164-4B70-967F-5D686E10B235}"/>
                </a:ext>
              </a:extLst>
            </p:cNvPr>
            <p:cNvSpPr txBox="1"/>
            <p:nvPr/>
          </p:nvSpPr>
          <p:spPr>
            <a:xfrm>
              <a:off x="460529" y="2244890"/>
              <a:ext cx="676244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AF49B-5AAE-44ED-A2BC-B5B54F9068A1}"/>
              </a:ext>
            </a:extLst>
          </p:cNvPr>
          <p:cNvGrpSpPr/>
          <p:nvPr/>
        </p:nvGrpSpPr>
        <p:grpSpPr>
          <a:xfrm>
            <a:off x="157940" y="2992797"/>
            <a:ext cx="1286120" cy="230832"/>
            <a:chOff x="339177" y="1917273"/>
            <a:chExt cx="1331582" cy="253849"/>
          </a:xfrm>
        </p:grpSpPr>
        <p:sp>
          <p:nvSpPr>
            <p:cNvPr id="27" name="Rectangle: Rounded Corners 52">
              <a:extLst>
                <a:ext uri="{FF2B5EF4-FFF2-40B4-BE49-F238E27FC236}">
                  <a16:creationId xmlns:a16="http://schemas.microsoft.com/office/drawing/2014/main" id="{7C2DEC1F-783A-4CA5-A071-60B9C7CF7386}"/>
                </a:ext>
              </a:extLst>
            </p:cNvPr>
            <p:cNvSpPr/>
            <p:nvPr/>
          </p:nvSpPr>
          <p:spPr>
            <a:xfrm>
              <a:off x="339177" y="1975830"/>
              <a:ext cx="121352" cy="121352"/>
            </a:xfrm>
            <a:prstGeom prst="roundRect">
              <a:avLst/>
            </a:prstGeom>
            <a:solidFill>
              <a:srgbClr val="E1003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38C704-7E82-4E2E-99EE-8B48DE400936}"/>
                </a:ext>
              </a:extLst>
            </p:cNvPr>
            <p:cNvSpPr txBox="1"/>
            <p:nvPr/>
          </p:nvSpPr>
          <p:spPr>
            <a:xfrm>
              <a:off x="460528" y="1917273"/>
              <a:ext cx="1210231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SGLT2 inhibitor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7FF56A-621D-4E7C-947B-A1944CF5B9C6}"/>
              </a:ext>
            </a:extLst>
          </p:cNvPr>
          <p:cNvGrpSpPr/>
          <p:nvPr/>
        </p:nvGrpSpPr>
        <p:grpSpPr>
          <a:xfrm>
            <a:off x="157940" y="2105959"/>
            <a:ext cx="1157091" cy="230832"/>
            <a:chOff x="1167530" y="2248304"/>
            <a:chExt cx="1197992" cy="2538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C109B-1C05-4A83-AECB-40D270BB0BB8}"/>
                </a:ext>
              </a:extLst>
            </p:cNvPr>
            <p:cNvSpPr txBox="1"/>
            <p:nvPr/>
          </p:nvSpPr>
          <p:spPr>
            <a:xfrm>
              <a:off x="1288882" y="2248304"/>
              <a:ext cx="1076640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ACE inhibitor</a:t>
              </a:r>
            </a:p>
          </p:txBody>
        </p:sp>
        <p:sp>
          <p:nvSpPr>
            <p:cNvPr id="31" name="Rectangle: Rounded Corners 57">
              <a:extLst>
                <a:ext uri="{FF2B5EF4-FFF2-40B4-BE49-F238E27FC236}">
                  <a16:creationId xmlns:a16="http://schemas.microsoft.com/office/drawing/2014/main" id="{2CA613C4-C85C-4684-8154-78ED7A5C6333}"/>
                </a:ext>
              </a:extLst>
            </p:cNvPr>
            <p:cNvSpPr/>
            <p:nvPr/>
          </p:nvSpPr>
          <p:spPr>
            <a:xfrm>
              <a:off x="1167530" y="2308756"/>
              <a:ext cx="121352" cy="121352"/>
            </a:xfrm>
            <a:prstGeom prst="roundRect">
              <a:avLst/>
            </a:prstGeom>
            <a:solidFill>
              <a:srgbClr val="303A5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B5D8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BD8E05-0BF6-4A9D-BCF4-5D1E888F51E0}"/>
              </a:ext>
            </a:extLst>
          </p:cNvPr>
          <p:cNvGrpSpPr/>
          <p:nvPr/>
        </p:nvGrpSpPr>
        <p:grpSpPr>
          <a:xfrm>
            <a:off x="157940" y="4607664"/>
            <a:ext cx="1035526" cy="230832"/>
            <a:chOff x="339177" y="4485672"/>
            <a:chExt cx="1072130" cy="2538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50696-6AF1-4492-988F-5D1D3429C8D3}"/>
                </a:ext>
              </a:extLst>
            </p:cNvPr>
            <p:cNvSpPr txBox="1"/>
            <p:nvPr/>
          </p:nvSpPr>
          <p:spPr>
            <a:xfrm>
              <a:off x="460529" y="4485672"/>
              <a:ext cx="950778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ACE inhibitor</a:t>
              </a:r>
            </a:p>
          </p:txBody>
        </p:sp>
        <p:sp>
          <p:nvSpPr>
            <p:cNvPr id="35" name="Rectangle: Rounded Corners 57">
              <a:extLst>
                <a:ext uri="{FF2B5EF4-FFF2-40B4-BE49-F238E27FC236}">
                  <a16:creationId xmlns:a16="http://schemas.microsoft.com/office/drawing/2014/main" id="{7942F22E-2D31-4DB3-9E61-A70EA3E25B87}"/>
                </a:ext>
              </a:extLst>
            </p:cNvPr>
            <p:cNvSpPr/>
            <p:nvPr/>
          </p:nvSpPr>
          <p:spPr>
            <a:xfrm>
              <a:off x="339177" y="4546124"/>
              <a:ext cx="121352" cy="121352"/>
            </a:xfrm>
            <a:prstGeom prst="roundRect">
              <a:avLst/>
            </a:prstGeom>
            <a:solidFill>
              <a:srgbClr val="303A5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B5D8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6" name="Rectangle: Rounded Corners 38">
            <a:extLst>
              <a:ext uri="{FF2B5EF4-FFF2-40B4-BE49-F238E27FC236}">
                <a16:creationId xmlns:a16="http://schemas.microsoft.com/office/drawing/2014/main" id="{54AFEBDE-77EC-4DDC-93E5-51E94E7078E3}"/>
              </a:ext>
            </a:extLst>
          </p:cNvPr>
          <p:cNvSpPr/>
          <p:nvPr/>
        </p:nvSpPr>
        <p:spPr>
          <a:xfrm>
            <a:off x="1491205" y="2293005"/>
            <a:ext cx="1460379" cy="392830"/>
          </a:xfrm>
          <a:prstGeom prst="roundRect">
            <a:avLst>
              <a:gd name="adj" fmla="val 50000"/>
            </a:avLst>
          </a:prstGeom>
          <a:solidFill>
            <a:srgbClr val="303A5F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trial</a:t>
            </a:r>
            <a:b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Lisonopril</a:t>
            </a:r>
            <a: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9">
            <a:extLst>
              <a:ext uri="{FF2B5EF4-FFF2-40B4-BE49-F238E27FC236}">
                <a16:creationId xmlns:a16="http://schemas.microsoft.com/office/drawing/2014/main" id="{66FFBCC9-F239-4384-8A6C-4D1151FCB34B}"/>
              </a:ext>
            </a:extLst>
          </p:cNvPr>
          <p:cNvSpPr/>
          <p:nvPr/>
        </p:nvSpPr>
        <p:spPr>
          <a:xfrm>
            <a:off x="761015" y="3203969"/>
            <a:ext cx="1460379" cy="392830"/>
          </a:xfrm>
          <a:prstGeom prst="roundRect">
            <a:avLst>
              <a:gd name="adj" fmla="val 50000"/>
            </a:avLst>
          </a:prstGeom>
          <a:solidFill>
            <a:srgbClr val="303A5F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trial</a:t>
            </a:r>
            <a:b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Captopril</a:t>
            </a:r>
            <a: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: Rounded Corners 75">
            <a:extLst>
              <a:ext uri="{FF2B5EF4-FFF2-40B4-BE49-F238E27FC236}">
                <a16:creationId xmlns:a16="http://schemas.microsoft.com/office/drawing/2014/main" id="{1CCDAF9C-9021-450E-ABB6-987115751DEE}"/>
              </a:ext>
            </a:extLst>
          </p:cNvPr>
          <p:cNvSpPr/>
          <p:nvPr/>
        </p:nvSpPr>
        <p:spPr>
          <a:xfrm>
            <a:off x="8746024" y="2458912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E1003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CREDENCE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: Rounded Corners 75">
            <a:extLst>
              <a:ext uri="{FF2B5EF4-FFF2-40B4-BE49-F238E27FC236}">
                <a16:creationId xmlns:a16="http://schemas.microsoft.com/office/drawing/2014/main" id="{5BF4CACD-7D7C-4097-8231-FBAFE009CC8D}"/>
              </a:ext>
            </a:extLst>
          </p:cNvPr>
          <p:cNvSpPr/>
          <p:nvPr/>
        </p:nvSpPr>
        <p:spPr>
          <a:xfrm>
            <a:off x="9021259" y="3362174"/>
            <a:ext cx="1529921" cy="327358"/>
          </a:xfrm>
          <a:prstGeom prst="roundRect">
            <a:avLst>
              <a:gd name="adj" fmla="val 50000"/>
            </a:avLst>
          </a:prstGeom>
          <a:solidFill>
            <a:srgbClr val="9C629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FIDELIO-DKD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1D8E0F-6C58-4B6F-AEBC-D433A0BC8F4B}"/>
              </a:ext>
            </a:extLst>
          </p:cNvPr>
          <p:cNvGrpSpPr/>
          <p:nvPr/>
        </p:nvGrpSpPr>
        <p:grpSpPr>
          <a:xfrm>
            <a:off x="157940" y="3288411"/>
            <a:ext cx="1286120" cy="230832"/>
            <a:chOff x="339177" y="1917273"/>
            <a:chExt cx="1331582" cy="253849"/>
          </a:xfrm>
        </p:grpSpPr>
        <p:sp>
          <p:nvSpPr>
            <p:cNvPr id="41" name="Rectangle: Rounded Corners 52">
              <a:extLst>
                <a:ext uri="{FF2B5EF4-FFF2-40B4-BE49-F238E27FC236}">
                  <a16:creationId xmlns:a16="http://schemas.microsoft.com/office/drawing/2014/main" id="{30F124A0-4A01-4539-8B6E-485FF47BB5DD}"/>
                </a:ext>
              </a:extLst>
            </p:cNvPr>
            <p:cNvSpPr/>
            <p:nvPr/>
          </p:nvSpPr>
          <p:spPr>
            <a:xfrm>
              <a:off x="339177" y="1975830"/>
              <a:ext cx="121352" cy="121352"/>
            </a:xfrm>
            <a:prstGeom prst="roundRect">
              <a:avLst/>
            </a:prstGeom>
            <a:solidFill>
              <a:srgbClr val="9C629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C10EA7-3057-4214-A70C-8AE03FBFA29D}"/>
                </a:ext>
              </a:extLst>
            </p:cNvPr>
            <p:cNvSpPr txBox="1"/>
            <p:nvPr/>
          </p:nvSpPr>
          <p:spPr>
            <a:xfrm>
              <a:off x="460528" y="1917273"/>
              <a:ext cx="1210231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MRA</a:t>
              </a:r>
            </a:p>
          </p:txBody>
        </p:sp>
      </p:grpSp>
      <p:sp>
        <p:nvSpPr>
          <p:cNvPr id="43" name="Rectangle: Rounded Corners 75">
            <a:extLst>
              <a:ext uri="{FF2B5EF4-FFF2-40B4-BE49-F238E27FC236}">
                <a16:creationId xmlns:a16="http://schemas.microsoft.com/office/drawing/2014/main" id="{3F01C5F3-098B-47D0-9A1E-C08F22338916}"/>
              </a:ext>
            </a:extLst>
          </p:cNvPr>
          <p:cNvSpPr/>
          <p:nvPr/>
        </p:nvSpPr>
        <p:spPr>
          <a:xfrm>
            <a:off x="9255151" y="4290350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E1003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DAPA-CKD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: Rounded Corners 39">
            <a:extLst>
              <a:ext uri="{FF2B5EF4-FFF2-40B4-BE49-F238E27FC236}">
                <a16:creationId xmlns:a16="http://schemas.microsoft.com/office/drawing/2014/main" id="{0CDDC96B-DFBF-4531-8D73-6FB5AC36EA43}"/>
              </a:ext>
            </a:extLst>
          </p:cNvPr>
          <p:cNvSpPr/>
          <p:nvPr/>
        </p:nvSpPr>
        <p:spPr>
          <a:xfrm>
            <a:off x="8291070" y="2958756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F4B528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SONAR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24F909-BB10-4E55-B8F7-8F6CE3B77A04}"/>
              </a:ext>
            </a:extLst>
          </p:cNvPr>
          <p:cNvGrpSpPr/>
          <p:nvPr/>
        </p:nvGrpSpPr>
        <p:grpSpPr>
          <a:xfrm>
            <a:off x="157940" y="2697184"/>
            <a:ext cx="770365" cy="230832"/>
            <a:chOff x="339177" y="2244890"/>
            <a:chExt cx="797596" cy="253849"/>
          </a:xfrm>
        </p:grpSpPr>
        <p:sp>
          <p:nvSpPr>
            <p:cNvPr id="46" name="Rectangle: Rounded Corners 57">
              <a:extLst>
                <a:ext uri="{FF2B5EF4-FFF2-40B4-BE49-F238E27FC236}">
                  <a16:creationId xmlns:a16="http://schemas.microsoft.com/office/drawing/2014/main" id="{C40D55D2-1E39-4DCF-A85D-B4135B558307}"/>
                </a:ext>
              </a:extLst>
            </p:cNvPr>
            <p:cNvSpPr/>
            <p:nvPr/>
          </p:nvSpPr>
          <p:spPr>
            <a:xfrm>
              <a:off x="339177" y="2305566"/>
              <a:ext cx="121352" cy="121352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5191FFD-9C33-495A-8BE4-08D8C46C5A46}"/>
                </a:ext>
              </a:extLst>
            </p:cNvPr>
            <p:cNvSpPr txBox="1"/>
            <p:nvPr/>
          </p:nvSpPr>
          <p:spPr>
            <a:xfrm>
              <a:off x="460529" y="2244890"/>
              <a:ext cx="676244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1D8E0F-6C58-4B6F-AEBC-D433A0BC8F4B}"/>
              </a:ext>
            </a:extLst>
          </p:cNvPr>
          <p:cNvGrpSpPr/>
          <p:nvPr/>
        </p:nvGrpSpPr>
        <p:grpSpPr>
          <a:xfrm>
            <a:off x="161367" y="3543551"/>
            <a:ext cx="1286120" cy="230832"/>
            <a:chOff x="339177" y="1917273"/>
            <a:chExt cx="1331582" cy="253849"/>
          </a:xfrm>
        </p:grpSpPr>
        <p:sp>
          <p:nvSpPr>
            <p:cNvPr id="49" name="Rectangle: Rounded Corners 52">
              <a:extLst>
                <a:ext uri="{FF2B5EF4-FFF2-40B4-BE49-F238E27FC236}">
                  <a16:creationId xmlns:a16="http://schemas.microsoft.com/office/drawing/2014/main" id="{30F124A0-4A01-4539-8B6E-485FF47BB5DD}"/>
                </a:ext>
              </a:extLst>
            </p:cNvPr>
            <p:cNvSpPr/>
            <p:nvPr/>
          </p:nvSpPr>
          <p:spPr>
            <a:xfrm>
              <a:off x="339177" y="1975830"/>
              <a:ext cx="121352" cy="121352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C10EA7-3057-4214-A70C-8AE03FBFA29D}"/>
                </a:ext>
              </a:extLst>
            </p:cNvPr>
            <p:cNvSpPr txBox="1"/>
            <p:nvPr/>
          </p:nvSpPr>
          <p:spPr>
            <a:xfrm>
              <a:off x="460528" y="1917273"/>
              <a:ext cx="1210231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GLP1-RA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9EA2B0D-8F0D-4BF6-84B5-1C07638CDD19}"/>
              </a:ext>
            </a:extLst>
          </p:cNvPr>
          <p:cNvSpPr txBox="1"/>
          <p:nvPr/>
        </p:nvSpPr>
        <p:spPr>
          <a:xfrm>
            <a:off x="11178367" y="4016954"/>
            <a:ext cx="52450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</a:p>
        </p:txBody>
      </p:sp>
      <p:sp>
        <p:nvSpPr>
          <p:cNvPr id="53" name="Rectangle: Rounded Corners 75">
            <a:extLst>
              <a:ext uri="{FF2B5EF4-FFF2-40B4-BE49-F238E27FC236}">
                <a16:creationId xmlns:a16="http://schemas.microsoft.com/office/drawing/2014/main" id="{3F01C5F3-098B-47D0-9A1E-C08F22338916}"/>
              </a:ext>
            </a:extLst>
          </p:cNvPr>
          <p:cNvSpPr/>
          <p:nvPr/>
        </p:nvSpPr>
        <p:spPr>
          <a:xfrm>
            <a:off x="10235815" y="4633058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E1003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EMPA-KIDNEY</a:t>
            </a:r>
          </a:p>
        </p:txBody>
      </p:sp>
      <p:sp>
        <p:nvSpPr>
          <p:cNvPr id="54" name="Rectangle: Rounded Corners 75">
            <a:extLst>
              <a:ext uri="{FF2B5EF4-FFF2-40B4-BE49-F238E27FC236}">
                <a16:creationId xmlns:a16="http://schemas.microsoft.com/office/drawing/2014/main" id="{3F01C5F3-098B-47D0-9A1E-C08F22338916}"/>
              </a:ext>
            </a:extLst>
          </p:cNvPr>
          <p:cNvSpPr/>
          <p:nvPr/>
        </p:nvSpPr>
        <p:spPr>
          <a:xfrm>
            <a:off x="10394919" y="2979536"/>
            <a:ext cx="1460379" cy="32735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FLOW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6AF49B-5AAE-44ED-A2BC-B5B54F9068A1}"/>
              </a:ext>
            </a:extLst>
          </p:cNvPr>
          <p:cNvGrpSpPr/>
          <p:nvPr/>
        </p:nvGrpSpPr>
        <p:grpSpPr>
          <a:xfrm>
            <a:off x="151700" y="5227474"/>
            <a:ext cx="1286120" cy="230832"/>
            <a:chOff x="339177" y="1917273"/>
            <a:chExt cx="1331582" cy="253849"/>
          </a:xfrm>
        </p:grpSpPr>
        <p:sp>
          <p:nvSpPr>
            <p:cNvPr id="59" name="Rectangle: Rounded Corners 52">
              <a:extLst>
                <a:ext uri="{FF2B5EF4-FFF2-40B4-BE49-F238E27FC236}">
                  <a16:creationId xmlns:a16="http://schemas.microsoft.com/office/drawing/2014/main" id="{7C2DEC1F-783A-4CA5-A071-60B9C7CF7386}"/>
                </a:ext>
              </a:extLst>
            </p:cNvPr>
            <p:cNvSpPr/>
            <p:nvPr/>
          </p:nvSpPr>
          <p:spPr>
            <a:xfrm>
              <a:off x="339177" y="1975830"/>
              <a:ext cx="121352" cy="121352"/>
            </a:xfrm>
            <a:prstGeom prst="roundRect">
              <a:avLst/>
            </a:prstGeom>
            <a:solidFill>
              <a:srgbClr val="E1003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38C704-7E82-4E2E-99EE-8B48DE400936}"/>
                </a:ext>
              </a:extLst>
            </p:cNvPr>
            <p:cNvSpPr txBox="1"/>
            <p:nvPr/>
          </p:nvSpPr>
          <p:spPr>
            <a:xfrm>
              <a:off x="460528" y="1917273"/>
              <a:ext cx="1210231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SGLT2 inhibitor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524F909-BB10-4E55-B8F7-8F6CE3B77A04}"/>
              </a:ext>
            </a:extLst>
          </p:cNvPr>
          <p:cNvGrpSpPr/>
          <p:nvPr/>
        </p:nvGrpSpPr>
        <p:grpSpPr>
          <a:xfrm>
            <a:off x="151700" y="4931861"/>
            <a:ext cx="770365" cy="230832"/>
            <a:chOff x="339177" y="2244890"/>
            <a:chExt cx="797596" cy="253849"/>
          </a:xfrm>
        </p:grpSpPr>
        <p:sp>
          <p:nvSpPr>
            <p:cNvPr id="62" name="Rectangle: Rounded Corners 57">
              <a:extLst>
                <a:ext uri="{FF2B5EF4-FFF2-40B4-BE49-F238E27FC236}">
                  <a16:creationId xmlns:a16="http://schemas.microsoft.com/office/drawing/2014/main" id="{C40D55D2-1E39-4DCF-A85D-B4135B558307}"/>
                </a:ext>
              </a:extLst>
            </p:cNvPr>
            <p:cNvSpPr/>
            <p:nvPr/>
          </p:nvSpPr>
          <p:spPr>
            <a:xfrm>
              <a:off x="339177" y="2305566"/>
              <a:ext cx="121352" cy="121352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191FFD-9C33-495A-8BE4-08D8C46C5A46}"/>
                </a:ext>
              </a:extLst>
            </p:cNvPr>
            <p:cNvSpPr txBox="1"/>
            <p:nvPr/>
          </p:nvSpPr>
          <p:spPr>
            <a:xfrm>
              <a:off x="460529" y="2244890"/>
              <a:ext cx="676244" cy="25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ERA</a:t>
              </a:r>
            </a:p>
          </p:txBody>
        </p:sp>
      </p:grpSp>
      <p:sp>
        <p:nvSpPr>
          <p:cNvPr id="64" name="Rectangle: Rounded Corners 75">
            <a:extLst>
              <a:ext uri="{FF2B5EF4-FFF2-40B4-BE49-F238E27FC236}">
                <a16:creationId xmlns:a16="http://schemas.microsoft.com/office/drawing/2014/main" id="{E96ABF50-6B4E-4AB5-82BD-D6046FE97C8B}"/>
              </a:ext>
            </a:extLst>
          </p:cNvPr>
          <p:cNvSpPr/>
          <p:nvPr/>
        </p:nvSpPr>
        <p:spPr>
          <a:xfrm>
            <a:off x="9510951" y="3721075"/>
            <a:ext cx="1529921" cy="327358"/>
          </a:xfrm>
          <a:prstGeom prst="roundRect">
            <a:avLst>
              <a:gd name="adj" fmla="val 50000"/>
            </a:avLst>
          </a:prstGeom>
          <a:solidFill>
            <a:srgbClr val="9C629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FIGARO-DKD</a:t>
            </a:r>
          </a:p>
        </p:txBody>
      </p:sp>
    </p:spTree>
    <p:extLst>
      <p:ext uri="{BB962C8B-B14F-4D97-AF65-F5344CB8AC3E}">
        <p14:creationId xmlns:p14="http://schemas.microsoft.com/office/powerpoint/2010/main" val="223555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3">
            <a:extLst>
              <a:ext uri="{FF2B5EF4-FFF2-40B4-BE49-F238E27FC236}">
                <a16:creationId xmlns:a16="http://schemas.microsoft.com/office/drawing/2014/main" id="{D5C6D8A5-6988-46D4-AD01-21ACE2CF7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6397626"/>
            <a:ext cx="853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173038" indent="-173038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SGLT, sodium-glucose co-transporter. 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Wright EM.</a:t>
            </a:r>
            <a:r>
              <a:rPr kumimoji="0" lang="en-US" altLang="da-DK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zh-CN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Am J Physiol Renal Physiol</a:t>
            </a:r>
            <a:r>
              <a: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2001;</a:t>
            </a:r>
            <a:r>
              <a:rPr kumimoji="0" lang="en-US" altLang="zh-CN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280</a:t>
            </a:r>
            <a:r>
              <a: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:F10–18 og Bailey and Day; SGLT2 inhibitors: glucoretic treatment for type 2 diabetes.Br J Diabetes Vasc Dis 2012;10:193-99. </a:t>
            </a:r>
          </a:p>
        </p:txBody>
      </p:sp>
      <p:grpSp>
        <p:nvGrpSpPr>
          <p:cNvPr id="535555" name="Group 29">
            <a:extLst>
              <a:ext uri="{FF2B5EF4-FFF2-40B4-BE49-F238E27FC236}">
                <a16:creationId xmlns:a16="http://schemas.microsoft.com/office/drawing/2014/main" id="{5670E12C-8828-430D-A870-29087F95E291}"/>
              </a:ext>
            </a:extLst>
          </p:cNvPr>
          <p:cNvGrpSpPr>
            <a:grpSpLocks/>
          </p:cNvGrpSpPr>
          <p:nvPr/>
        </p:nvGrpSpPr>
        <p:grpSpPr bwMode="auto">
          <a:xfrm>
            <a:off x="1698626" y="989014"/>
            <a:ext cx="8482013" cy="4872037"/>
            <a:chOff x="174116" y="989567"/>
            <a:chExt cx="8483173" cy="4871458"/>
          </a:xfrm>
        </p:grpSpPr>
        <p:pic>
          <p:nvPicPr>
            <p:cNvPr id="535557" name="Picture 13" descr="04.png">
              <a:extLst>
                <a:ext uri="{FF2B5EF4-FFF2-40B4-BE49-F238E27FC236}">
                  <a16:creationId xmlns:a16="http://schemas.microsoft.com/office/drawing/2014/main" id="{1F03CBAA-53C8-4D5A-AAAF-9D310F06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219" y="3491069"/>
              <a:ext cx="1444633" cy="107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58" name="Picture 19" descr="07.png">
              <a:extLst>
                <a:ext uri="{FF2B5EF4-FFF2-40B4-BE49-F238E27FC236}">
                  <a16:creationId xmlns:a16="http://schemas.microsoft.com/office/drawing/2014/main" id="{8F19133E-73C9-44A0-825E-A7EE63189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85" y="4123202"/>
              <a:ext cx="1078903" cy="14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59" name="Picture 18" descr="05.png">
              <a:extLst>
                <a:ext uri="{FF2B5EF4-FFF2-40B4-BE49-F238E27FC236}">
                  <a16:creationId xmlns:a16="http://schemas.microsoft.com/office/drawing/2014/main" id="{C955622E-663A-4D52-AF55-963F70144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204" y="2328628"/>
              <a:ext cx="359634" cy="14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60" name="Picture 2" descr="kidney_revised.png">
              <a:extLst>
                <a:ext uri="{FF2B5EF4-FFF2-40B4-BE49-F238E27FC236}">
                  <a16:creationId xmlns:a16="http://schemas.microsoft.com/office/drawing/2014/main" id="{82DEBE3A-AFCA-4A3D-8BDF-BE57356BF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16" y="989567"/>
              <a:ext cx="1995152" cy="201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5561" name="Group 39">
              <a:extLst>
                <a:ext uri="{FF2B5EF4-FFF2-40B4-BE49-F238E27FC236}">
                  <a16:creationId xmlns:a16="http://schemas.microsoft.com/office/drawing/2014/main" id="{2A8E3E33-6BC7-467A-A813-C07902483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3784" y="2690873"/>
              <a:ext cx="452199" cy="822017"/>
              <a:chOff x="1602175" y="2626425"/>
              <a:chExt cx="452199" cy="82201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42DB821-89B3-4E29-9D0A-7C34B93B7B67}"/>
                  </a:ext>
                </a:extLst>
              </p:cNvPr>
              <p:cNvSpPr/>
              <p:nvPr/>
            </p:nvSpPr>
            <p:spPr>
              <a:xfrm>
                <a:off x="1602681" y="2626717"/>
                <a:ext cx="155596" cy="92064"/>
              </a:xfrm>
              <a:prstGeom prst="rect">
                <a:avLst/>
              </a:prstGeom>
              <a:solidFill>
                <a:srgbClr val="00A5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8" name="Shape 30">
                <a:extLst>
                  <a:ext uri="{FF2B5EF4-FFF2-40B4-BE49-F238E27FC236}">
                    <a16:creationId xmlns:a16="http://schemas.microsoft.com/office/drawing/2014/main" id="{C95B54CA-4183-41E2-BC71-CED4A24037C0}"/>
                  </a:ext>
                </a:extLst>
              </p:cNvPr>
              <p:cNvCxnSpPr/>
              <p:nvPr/>
            </p:nvCxnSpPr>
            <p:spPr>
              <a:xfrm rot="16200000" flipV="1">
                <a:off x="1501955" y="2897306"/>
                <a:ext cx="730163" cy="373113"/>
              </a:xfrm>
              <a:prstGeom prst="bentConnector3">
                <a:avLst>
                  <a:gd name="adj1" fmla="val 1236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5562" name="Group 55">
              <a:extLst>
                <a:ext uri="{FF2B5EF4-FFF2-40B4-BE49-F238E27FC236}">
                  <a16:creationId xmlns:a16="http://schemas.microsoft.com/office/drawing/2014/main" id="{BB589FE7-49AB-479F-B89F-21A9F056B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669" y="4035618"/>
              <a:ext cx="1263823" cy="876196"/>
              <a:chOff x="241949" y="2985384"/>
              <a:chExt cx="1263823" cy="876196"/>
            </a:xfrm>
          </p:grpSpPr>
          <p:pic>
            <p:nvPicPr>
              <p:cNvPr id="535574" name="Picture 3">
                <a:extLst>
                  <a:ext uri="{FF2B5EF4-FFF2-40B4-BE49-F238E27FC236}">
                    <a16:creationId xmlns:a16="http://schemas.microsoft.com/office/drawing/2014/main" id="{42C29BE6-2503-4161-A62A-34DE3B173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42" t="61320" r="68671" b="28535"/>
              <a:stretch>
                <a:fillRect/>
              </a:stretch>
            </p:blipFill>
            <p:spPr bwMode="auto">
              <a:xfrm>
                <a:off x="325174" y="3132773"/>
                <a:ext cx="504056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 Diagonal Corner Rectangle 8">
                <a:extLst>
                  <a:ext uri="{FF2B5EF4-FFF2-40B4-BE49-F238E27FC236}">
                    <a16:creationId xmlns:a16="http://schemas.microsoft.com/office/drawing/2014/main" id="{09EF2241-FDFF-4DD3-AABE-86ECF2FA9D27}"/>
                  </a:ext>
                </a:extLst>
              </p:cNvPr>
              <p:cNvSpPr/>
              <p:nvPr/>
            </p:nvSpPr>
            <p:spPr>
              <a:xfrm rot="16200000">
                <a:off x="435763" y="2791570"/>
                <a:ext cx="876196" cy="1263823"/>
              </a:xfrm>
              <a:prstGeom prst="round2DiagRect">
                <a:avLst/>
              </a:prstGeom>
              <a:noFill/>
              <a:ln w="28575">
                <a:solidFill>
                  <a:srgbClr val="00B8E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5576" name="TextBox 9">
                <a:extLst>
                  <a:ext uri="{FF2B5EF4-FFF2-40B4-BE49-F238E27FC236}">
                    <a16:creationId xmlns:a16="http://schemas.microsoft.com/office/drawing/2014/main" id="{831097EB-16AD-4600-A266-B60F2B525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984" y="3131416"/>
                <a:ext cx="539004" cy="26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GB" altLang="da-DK" sz="11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55"/>
                    <a:ea typeface="ＭＳ Ｐゴシック" panose="020B0600070205080204" pitchFamily="34" charset="-128"/>
                    <a:cs typeface="+mn-cs"/>
                  </a:rPr>
                  <a:t>SGLT2</a:t>
                </a:r>
              </a:p>
            </p:txBody>
          </p:sp>
          <p:sp>
            <p:nvSpPr>
              <p:cNvPr id="535577" name="TextBox 10">
                <a:extLst>
                  <a:ext uri="{FF2B5EF4-FFF2-40B4-BE49-F238E27FC236}">
                    <a16:creationId xmlns:a16="http://schemas.microsoft.com/office/drawing/2014/main" id="{8D35DAEA-3BC0-4FF1-8E0F-91971A505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220" y="3461577"/>
                <a:ext cx="636800" cy="26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GB" altLang="da-DK" sz="1100" b="0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55"/>
                    <a:ea typeface="ＭＳ Ｐゴシック" panose="020B0600070205080204" pitchFamily="34" charset="-128"/>
                    <a:cs typeface="+mn-cs"/>
                  </a:rPr>
                  <a:t>Glukose</a:t>
                </a:r>
              </a:p>
            </p:txBody>
          </p:sp>
        </p:grpSp>
        <p:pic>
          <p:nvPicPr>
            <p:cNvPr id="535563" name="Picture 11" descr="02.png">
              <a:extLst>
                <a:ext uri="{FF2B5EF4-FFF2-40B4-BE49-F238E27FC236}">
                  <a16:creationId xmlns:a16="http://schemas.microsoft.com/office/drawing/2014/main" id="{16378C63-0F34-421B-8DDA-5E200A4B9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276872"/>
              <a:ext cx="7253641" cy="358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64" name="Picture 12" descr="01.png">
              <a:extLst>
                <a:ext uri="{FF2B5EF4-FFF2-40B4-BE49-F238E27FC236}">
                  <a16:creationId xmlns:a16="http://schemas.microsoft.com/office/drawing/2014/main" id="{853AC8DC-E9DB-483A-A8C1-208AC5C5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76"/>
            <a:stretch>
              <a:fillRect/>
            </a:stretch>
          </p:blipFill>
          <p:spPr bwMode="auto">
            <a:xfrm>
              <a:off x="1531771" y="2352858"/>
              <a:ext cx="2680189" cy="244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5565" name="TextBox 14">
              <a:extLst>
                <a:ext uri="{FF2B5EF4-FFF2-40B4-BE49-F238E27FC236}">
                  <a16:creationId xmlns:a16="http://schemas.microsoft.com/office/drawing/2014/main" id="{3CE19A22-4CC6-49D9-A40C-96A36F51E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832" y="1812099"/>
              <a:ext cx="1988041" cy="4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da-DK" sz="1100" b="1" i="1" u="none" strike="noStrike" kern="1200" cap="none" spc="0" normalizeH="0" baseline="0" noProof="0">
                  <a:ln>
                    <a:noFill/>
                  </a:ln>
                  <a:solidFill>
                    <a:srgbClr val="EF4130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+mn-cs"/>
                </a:rPr>
                <a:t>Det meste af glukosen  reabsorberes af SGLT2 (90%)</a:t>
              </a:r>
            </a:p>
          </p:txBody>
        </p:sp>
        <p:sp>
          <p:nvSpPr>
            <p:cNvPr id="535566" name="TextBox 15">
              <a:extLst>
                <a:ext uri="{FF2B5EF4-FFF2-40B4-BE49-F238E27FC236}">
                  <a16:creationId xmlns:a16="http://schemas.microsoft.com/office/drawing/2014/main" id="{1D9F5254-7B75-4506-B795-881144051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265" y="3789039"/>
              <a:ext cx="1140212" cy="26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da-DK" sz="1100" b="0" i="1" u="none" strike="noStrike" kern="1200" cap="none" spc="0" normalizeH="0" baseline="0" noProof="0">
                  <a:ln>
                    <a:noFill/>
                  </a:ln>
                  <a:solidFill>
                    <a:srgbClr val="EF4130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+mn-cs"/>
                </a:rPr>
                <a:t>Proximal tubulus</a:t>
              </a:r>
            </a:p>
          </p:txBody>
        </p:sp>
        <p:sp>
          <p:nvSpPr>
            <p:cNvPr id="535567" name="Rectangle 16">
              <a:extLst>
                <a:ext uri="{FF2B5EF4-FFF2-40B4-BE49-F238E27FC236}">
                  <a16:creationId xmlns:a16="http://schemas.microsoft.com/office/drawing/2014/main" id="{55AB2A74-B908-4633-9E26-A7E024334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644" y="4306501"/>
              <a:ext cx="1584176" cy="60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da-DK" sz="11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Overskydende glukose  reabsorberes af SGLT1 (10%)</a:t>
              </a:r>
            </a:p>
          </p:txBody>
        </p:sp>
        <p:sp>
          <p:nvSpPr>
            <p:cNvPr id="535568" name="TextBox 17">
              <a:extLst>
                <a:ext uri="{FF2B5EF4-FFF2-40B4-BE49-F238E27FC236}">
                  <a16:creationId xmlns:a16="http://schemas.microsoft.com/office/drawing/2014/main" id="{76DFBAC7-A8B6-4B68-B6CA-E88044205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3998" y="4438273"/>
              <a:ext cx="1392378" cy="4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da-DK" sz="1100" b="0" i="1" u="none" strike="noStrike" kern="1200" cap="none" spc="0" normalizeH="0" baseline="0" noProof="0">
                  <a:ln>
                    <a:noFill/>
                  </a:ln>
                  <a:solidFill>
                    <a:srgbClr val="EF4130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+mn-cs"/>
                </a:rPr>
                <a:t>Minimal til ingen glukoseekskretion</a:t>
              </a:r>
            </a:p>
          </p:txBody>
        </p:sp>
        <p:pic>
          <p:nvPicPr>
            <p:cNvPr id="535569" name="Picture 20" descr="06.png">
              <a:extLst>
                <a:ext uri="{FF2B5EF4-FFF2-40B4-BE49-F238E27FC236}">
                  <a16:creationId xmlns:a16="http://schemas.microsoft.com/office/drawing/2014/main" id="{29D4B793-D766-4003-BB3F-677F0E37C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980" y="4195210"/>
              <a:ext cx="359634" cy="107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5570" name="TextBox 21">
              <a:extLst>
                <a:ext uri="{FF2B5EF4-FFF2-40B4-BE49-F238E27FC236}">
                  <a16:creationId xmlns:a16="http://schemas.microsoft.com/office/drawing/2014/main" id="{D46C969A-F646-4E78-A89A-EB6B94DD8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441" y="5079381"/>
              <a:ext cx="681690" cy="4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da-DK" sz="1100" b="0" i="1" u="none" strike="noStrike" kern="1200" cap="none" spc="0" normalizeH="0" baseline="0" noProof="0">
                  <a:ln>
                    <a:noFill/>
                  </a:ln>
                  <a:solidFill>
                    <a:srgbClr val="EF4130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+mn-cs"/>
                </a:rPr>
                <a:t>Glukose-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da-DK" sz="1100" b="0" i="1" u="none" strike="noStrike" kern="1200" cap="none" spc="0" normalizeH="0" baseline="0" noProof="0">
                  <a:ln>
                    <a:noFill/>
                  </a:ln>
                  <a:solidFill>
                    <a:srgbClr val="EF4130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+mn-cs"/>
                </a:rPr>
                <a:t>filtration</a:t>
              </a:r>
            </a:p>
          </p:txBody>
        </p:sp>
        <p:pic>
          <p:nvPicPr>
            <p:cNvPr id="535571" name="Picture 3">
              <a:extLst>
                <a:ext uri="{FF2B5EF4-FFF2-40B4-BE49-F238E27FC236}">
                  <a16:creationId xmlns:a16="http://schemas.microsoft.com/office/drawing/2014/main" id="{1CFA6870-C612-4D73-9527-460FF47C1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t="61320" r="68671" b="34875"/>
            <a:stretch>
              <a:fillRect/>
            </a:stretch>
          </p:blipFill>
          <p:spPr bwMode="auto">
            <a:xfrm>
              <a:off x="3896594" y="3518261"/>
              <a:ext cx="396000" cy="16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72" name="Picture 24" descr="03.png">
              <a:extLst>
                <a:ext uri="{FF2B5EF4-FFF2-40B4-BE49-F238E27FC236}">
                  <a16:creationId xmlns:a16="http://schemas.microsoft.com/office/drawing/2014/main" id="{05783434-28EB-4355-BC62-BBB13CDD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83" y="4855608"/>
              <a:ext cx="792415" cy="82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73" name="Picture 28" descr="01.png">
              <a:extLst>
                <a:ext uri="{FF2B5EF4-FFF2-40B4-BE49-F238E27FC236}">
                  <a16:creationId xmlns:a16="http://schemas.microsoft.com/office/drawing/2014/main" id="{FBC9EBB7-C5CA-4938-A364-4AEA6C4D8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99" t="50081"/>
            <a:stretch>
              <a:fillRect/>
            </a:stretch>
          </p:blipFill>
          <p:spPr bwMode="auto">
            <a:xfrm>
              <a:off x="4628115" y="3576994"/>
              <a:ext cx="914493" cy="122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7051" name="Rectangle 3">
            <a:extLst>
              <a:ext uri="{FF2B5EF4-FFF2-40B4-BE49-F238E27FC236}">
                <a16:creationId xmlns:a16="http://schemas.microsoft.com/office/drawing/2014/main" id="{5C5E7FBD-FEC0-4A61-AA5B-53E790D871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75088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da-DK" sz="4100">
                <a:solidFill>
                  <a:schemeClr val="tx1"/>
                </a:solidFill>
                <a:cs typeface="Arial" pitchFamily="34" charset="0"/>
              </a:rPr>
              <a:t>SGLT-2 hæmmere</a:t>
            </a:r>
            <a:r>
              <a:rPr lang="en-US" altLang="da-DK" sz="4100" baseline="3000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altLang="da-DK" sz="41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7926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>
            <a:extLst>
              <a:ext uri="{FF2B5EF4-FFF2-40B4-BE49-F238E27FC236}">
                <a16:creationId xmlns:a16="http://schemas.microsoft.com/office/drawing/2014/main" id="{54D9095E-8F83-4D76-92F3-0D65E7E51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9" y="3279775"/>
            <a:ext cx="14382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7.png">
            <a:extLst>
              <a:ext uri="{FF2B5EF4-FFF2-40B4-BE49-F238E27FC236}">
                <a16:creationId xmlns:a16="http://schemas.microsoft.com/office/drawing/2014/main" id="{53202734-7419-49A9-8808-436658BC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3305176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6580" name="Picture 5" descr="05.png">
            <a:extLst>
              <a:ext uri="{FF2B5EF4-FFF2-40B4-BE49-F238E27FC236}">
                <a16:creationId xmlns:a16="http://schemas.microsoft.com/office/drawing/2014/main" id="{D7AF1BB4-FBCD-4B47-9FA9-A39D8B696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9" y="1511301"/>
            <a:ext cx="358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1" name="Title 1">
            <a:extLst>
              <a:ext uri="{FF2B5EF4-FFF2-40B4-BE49-F238E27FC236}">
                <a16:creationId xmlns:a16="http://schemas.microsoft.com/office/drawing/2014/main" id="{DE58DC4C-5490-42D8-B91A-AB69D52297E3}"/>
              </a:ext>
            </a:extLst>
          </p:cNvPr>
          <p:cNvSpPr txBox="1">
            <a:spLocks/>
          </p:cNvSpPr>
          <p:nvPr/>
        </p:nvSpPr>
        <p:spPr bwMode="auto">
          <a:xfrm>
            <a:off x="1843089" y="301626"/>
            <a:ext cx="72723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a-DK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SGLT2 hæmning: Insulinuafhængig mekanisme, der fjerner overskydende glukose via urinen</a:t>
            </a:r>
          </a:p>
        </p:txBody>
      </p:sp>
      <p:pic>
        <p:nvPicPr>
          <p:cNvPr id="536582" name="Picture 7" descr="02.png">
            <a:extLst>
              <a:ext uri="{FF2B5EF4-FFF2-40B4-BE49-F238E27FC236}">
                <a16:creationId xmlns:a16="http://schemas.microsoft.com/office/drawing/2014/main" id="{0ABD6745-D51D-4477-80B2-5A4322EA7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458914"/>
            <a:ext cx="72532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1.png">
            <a:extLst>
              <a:ext uri="{FF2B5EF4-FFF2-40B4-BE49-F238E27FC236}">
                <a16:creationId xmlns:a16="http://schemas.microsoft.com/office/drawing/2014/main" id="{168D3850-4B67-42EC-83CA-560D0A2D8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2"/>
          <a:stretch>
            <a:fillRect/>
          </a:stretch>
        </p:blipFill>
        <p:spPr bwMode="auto">
          <a:xfrm>
            <a:off x="3055939" y="1535113"/>
            <a:ext cx="23193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4" name="TextBox 9">
            <a:extLst>
              <a:ext uri="{FF2B5EF4-FFF2-40B4-BE49-F238E27FC236}">
                <a16:creationId xmlns:a16="http://schemas.microsoft.com/office/drawing/2014/main" id="{46BDDC16-026D-452B-B563-031582EB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259" y="2971800"/>
            <a:ext cx="11400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a-DK" sz="1100" b="0" i="1" u="none" strike="noStrike" kern="1200" cap="none" spc="0" normalizeH="0" baseline="0" noProof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Avenir 55"/>
                <a:ea typeface="ＭＳ Ｐゴシック" panose="020B0600070205080204" pitchFamily="34" charset="-128"/>
                <a:cs typeface="+mn-cs"/>
              </a:rPr>
              <a:t>Proximal tubulus</a:t>
            </a:r>
          </a:p>
        </p:txBody>
      </p:sp>
      <p:pic>
        <p:nvPicPr>
          <p:cNvPr id="536585" name="Picture 10" descr="06.png">
            <a:extLst>
              <a:ext uri="{FF2B5EF4-FFF2-40B4-BE49-F238E27FC236}">
                <a16:creationId xmlns:a16="http://schemas.microsoft.com/office/drawing/2014/main" id="{309289B4-B2E0-4A16-81E2-FC5A273CD7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3376613"/>
            <a:ext cx="358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6" name="TextBox 11">
            <a:extLst>
              <a:ext uri="{FF2B5EF4-FFF2-40B4-BE49-F238E27FC236}">
                <a16:creationId xmlns:a16="http://schemas.microsoft.com/office/drawing/2014/main" id="{96F128DA-681B-4B3A-8A9C-22E16C53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52" y="4260851"/>
            <a:ext cx="6815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a-DK" sz="1100" b="0" i="1" u="none" strike="noStrike" kern="1200" cap="none" spc="0" normalizeH="0" baseline="0" noProof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Avenir 55"/>
                <a:ea typeface="ＭＳ Ｐゴシック" panose="020B0600070205080204" pitchFamily="34" charset="-128"/>
                <a:cs typeface="+mn-cs"/>
              </a:rPr>
              <a:t>Glukose-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a-DK" sz="1100" b="0" i="1" u="none" strike="noStrike" kern="1200" cap="none" spc="0" normalizeH="0" baseline="0" noProof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Avenir 55"/>
                <a:ea typeface="ＭＳ Ｐゴシック" panose="020B0600070205080204" pitchFamily="34" charset="-128"/>
                <a:cs typeface="+mn-cs"/>
              </a:rPr>
              <a:t>filtration</a:t>
            </a:r>
          </a:p>
        </p:txBody>
      </p:sp>
      <p:sp>
        <p:nvSpPr>
          <p:cNvPr id="536587" name="Rectangle 12">
            <a:extLst>
              <a:ext uri="{FF2B5EF4-FFF2-40B4-BE49-F238E27FC236}">
                <a16:creationId xmlns:a16="http://schemas.microsoft.com/office/drawing/2014/main" id="{F29473B9-4AF6-47F8-B877-127A03338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6400801"/>
            <a:ext cx="695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*Increases urinary volume by only ~1 additional void/day (~375 mL/day) in a 12-week study of healthy subjects and patients with Type 2 diabetes.</a:t>
            </a:r>
            <a:endParaRPr kumimoji="0" lang="en-GB" altLang="zh-CN" sz="7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a-DK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SGLT2 inhibitors: glucuretic treatment for type 2 diabetes; Diabetes Met;2010;193-9</a:t>
            </a:r>
            <a:r>
              <a:rPr kumimoji="0" lang="en-GB" altLang="da-DK" sz="7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GB" altLang="da-DK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og Forxiga produktresume</a:t>
            </a:r>
          </a:p>
        </p:txBody>
      </p:sp>
      <p:sp>
        <p:nvSpPr>
          <p:cNvPr id="536588" name="Content Placeholder 3">
            <a:extLst>
              <a:ext uri="{FF2B5EF4-FFF2-40B4-BE49-F238E27FC236}">
                <a16:creationId xmlns:a16="http://schemas.microsoft.com/office/drawing/2014/main" id="{A794D8FA-70D9-408C-A85E-E9A53621AB17}"/>
              </a:ext>
            </a:extLst>
          </p:cNvPr>
          <p:cNvSpPr txBox="1">
            <a:spLocks/>
          </p:cNvSpPr>
          <p:nvPr/>
        </p:nvSpPr>
        <p:spPr bwMode="auto">
          <a:xfrm>
            <a:off x="1955801" y="5157788"/>
            <a:ext cx="8112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defTabSz="4572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5263" marR="0" lvl="0" indent="-19526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F413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SGLT2-hæmmere hæmmer selektivt SGLT2 i de proximale tubuli</a:t>
            </a:r>
            <a:endParaRPr kumimoji="0" lang="en-GB" alt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59B7E-79CA-48F7-AF00-FD9B8D1CE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1109664"/>
            <a:ext cx="557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a-DK" sz="1200" b="0" i="1" u="none" strike="noStrike" kern="1200" cap="none" spc="0" normalizeH="0" baseline="0" noProof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Avenir 55"/>
                <a:ea typeface="ＭＳ Ｐゴシック" panose="020B0600070205080204" pitchFamily="34" charset="-128"/>
                <a:cs typeface="+mn-cs"/>
              </a:rPr>
              <a:t>SGLT2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DE022-2CAF-424E-8E1C-4629467A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1627189"/>
            <a:ext cx="644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a-DK" sz="12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55"/>
                <a:ea typeface="ＭＳ Ｐゴシック" panose="020B0600070205080204" pitchFamily="34" charset="-128"/>
                <a:cs typeface="+mn-cs"/>
              </a:rPr>
              <a:t>Forxiga</a:t>
            </a:r>
          </a:p>
        </p:txBody>
      </p:sp>
      <p:pic>
        <p:nvPicPr>
          <p:cNvPr id="17" name="Picture 16" descr="inset.png">
            <a:extLst>
              <a:ext uri="{FF2B5EF4-FFF2-40B4-BE49-F238E27FC236}">
                <a16:creationId xmlns:a16="http://schemas.microsoft.com/office/drawing/2014/main" id="{A5A73714-D6D9-4AE0-A4D1-ACB3E6756E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1082676"/>
            <a:ext cx="19859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09.png">
            <a:extLst>
              <a:ext uri="{FF2B5EF4-FFF2-40B4-BE49-F238E27FC236}">
                <a16:creationId xmlns:a16="http://schemas.microsoft.com/office/drawing/2014/main" id="{0364A245-E9AA-4190-8A58-CD424C394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2305051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2.png">
            <a:extLst>
              <a:ext uri="{FF2B5EF4-FFF2-40B4-BE49-F238E27FC236}">
                <a16:creationId xmlns:a16="http://schemas.microsoft.com/office/drawing/2014/main" id="{9A98BF65-2D48-426F-8AA7-AC0F5AA66C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5840413"/>
            <a:ext cx="2159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1.png">
            <a:extLst>
              <a:ext uri="{FF2B5EF4-FFF2-40B4-BE49-F238E27FC236}">
                <a16:creationId xmlns:a16="http://schemas.microsoft.com/office/drawing/2014/main" id="{17773FDE-B73A-4584-ADCF-45FA5C1352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9" y="2898775"/>
            <a:ext cx="16652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7F54EF-9200-417D-8225-17E6F00FE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4300538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a-DK" sz="1200" b="0" i="1" u="none" strike="noStrike" kern="1200" cap="none" spc="0" normalizeH="0" baseline="0" noProof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Avenir 55"/>
                <a:ea typeface="ＭＳ Ｐゴシック" panose="020B0600070205080204" pitchFamily="34" charset="-128"/>
                <a:cs typeface="+mn-cs"/>
              </a:rPr>
              <a:t>Øget glukosuri grundet overskydende glukose (~70 g/dag, eller 280 kcal/dag*)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94D8F863-8561-4AAE-AFE8-B43F9DDBF75D}"/>
              </a:ext>
            </a:extLst>
          </p:cNvPr>
          <p:cNvGrpSpPr>
            <a:grpSpLocks/>
          </p:cNvGrpSpPr>
          <p:nvPr/>
        </p:nvGrpSpPr>
        <p:grpSpPr bwMode="auto">
          <a:xfrm>
            <a:off x="5311776" y="1547814"/>
            <a:ext cx="542925" cy="1438275"/>
            <a:chOff x="3788538" y="1548166"/>
            <a:chExt cx="542499" cy="1438537"/>
          </a:xfrm>
        </p:grpSpPr>
        <p:pic>
          <p:nvPicPr>
            <p:cNvPr id="536608" name="Picture 22" descr="13.png">
              <a:extLst>
                <a:ext uri="{FF2B5EF4-FFF2-40B4-BE49-F238E27FC236}">
                  <a16:creationId xmlns:a16="http://schemas.microsoft.com/office/drawing/2014/main" id="{AC0DFD24-25E8-4CD5-87CE-1F51AC9A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538" y="1548166"/>
              <a:ext cx="542499" cy="14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609" name="Picture 23" descr="16.png">
              <a:extLst>
                <a:ext uri="{FF2B5EF4-FFF2-40B4-BE49-F238E27FC236}">
                  <a16:creationId xmlns:a16="http://schemas.microsoft.com/office/drawing/2014/main" id="{B16D95DE-EA47-4A3D-82CA-43610DC3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172" y="1709434"/>
              <a:ext cx="359634" cy="35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610" name="Picture 24" descr="17.png">
              <a:extLst>
                <a:ext uri="{FF2B5EF4-FFF2-40B4-BE49-F238E27FC236}">
                  <a16:creationId xmlns:a16="http://schemas.microsoft.com/office/drawing/2014/main" id="{F1B546B8-30E5-4125-A7EA-A2BCF9B75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424" y="2060848"/>
              <a:ext cx="359634" cy="35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6597" name="Picture 3">
            <a:extLst>
              <a:ext uri="{FF2B5EF4-FFF2-40B4-BE49-F238E27FC236}">
                <a16:creationId xmlns:a16="http://schemas.microsoft.com/office/drawing/2014/main" id="{31C535C4-488B-429B-929D-F4F334FC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61320" r="68671" b="34875"/>
          <a:stretch>
            <a:fillRect/>
          </a:stretch>
        </p:blipFill>
        <p:spPr bwMode="auto">
          <a:xfrm>
            <a:off x="5421314" y="2700338"/>
            <a:ext cx="3952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16.png">
            <a:extLst>
              <a:ext uri="{FF2B5EF4-FFF2-40B4-BE49-F238E27FC236}">
                <a16:creationId xmlns:a16="http://schemas.microsoft.com/office/drawing/2014/main" id="{68B773CA-9CBD-4A48-BAB5-1BDE733558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492376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15.png">
            <a:extLst>
              <a:ext uri="{FF2B5EF4-FFF2-40B4-BE49-F238E27FC236}">
                <a16:creationId xmlns:a16="http://schemas.microsoft.com/office/drawing/2014/main" id="{2075F996-4BC8-4752-9863-BD6DB0B7AC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75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10.png">
            <a:extLst>
              <a:ext uri="{FF2B5EF4-FFF2-40B4-BE49-F238E27FC236}">
                <a16:creationId xmlns:a16="http://schemas.microsoft.com/office/drawing/2014/main" id="{B9B4AB11-8B46-47F1-A653-3B810332CF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3"/>
          <a:stretch>
            <a:fillRect/>
          </a:stretch>
        </p:blipFill>
        <p:spPr bwMode="auto">
          <a:xfrm>
            <a:off x="5519738" y="2373313"/>
            <a:ext cx="7921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16.png">
            <a:extLst>
              <a:ext uri="{FF2B5EF4-FFF2-40B4-BE49-F238E27FC236}">
                <a16:creationId xmlns:a16="http://schemas.microsoft.com/office/drawing/2014/main" id="{41C215A4-2447-482F-B47E-C0E5CE7D22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8619">
            <a:off x="4367213" y="2446339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16.png">
            <a:extLst>
              <a:ext uri="{FF2B5EF4-FFF2-40B4-BE49-F238E27FC236}">
                <a16:creationId xmlns:a16="http://schemas.microsoft.com/office/drawing/2014/main" id="{25E898E4-E314-4AE6-8769-BC9842E393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2411">
            <a:off x="4029870" y="259794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6603" name="Group 31">
            <a:extLst>
              <a:ext uri="{FF2B5EF4-FFF2-40B4-BE49-F238E27FC236}">
                <a16:creationId xmlns:a16="http://schemas.microsoft.com/office/drawing/2014/main" id="{97CB02EA-B7C7-47A8-BDC7-D348AB2B8D59}"/>
              </a:ext>
            </a:extLst>
          </p:cNvPr>
          <p:cNvGrpSpPr>
            <a:grpSpLocks/>
          </p:cNvGrpSpPr>
          <p:nvPr/>
        </p:nvGrpSpPr>
        <p:grpSpPr bwMode="auto">
          <a:xfrm>
            <a:off x="1635125" y="3860801"/>
            <a:ext cx="1739900" cy="1141413"/>
            <a:chOff x="178475" y="2193482"/>
            <a:chExt cx="1498104" cy="1140746"/>
          </a:xfrm>
        </p:grpSpPr>
        <p:pic>
          <p:nvPicPr>
            <p:cNvPr id="536604" name="Picture 32" descr="legend.png">
              <a:extLst>
                <a:ext uri="{FF2B5EF4-FFF2-40B4-BE49-F238E27FC236}">
                  <a16:creationId xmlns:a16="http://schemas.microsoft.com/office/drawing/2014/main" id="{18FE6EF8-924D-4567-A770-73480A73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75" y="2193482"/>
              <a:ext cx="1498104" cy="114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6605" name="TextBox 33">
              <a:extLst>
                <a:ext uri="{FF2B5EF4-FFF2-40B4-BE49-F238E27FC236}">
                  <a16:creationId xmlns:a16="http://schemas.microsoft.com/office/drawing/2014/main" id="{D7745EF4-AFD1-42B4-A4AA-EA0C0A7D3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210" y="2625531"/>
              <a:ext cx="464034" cy="26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da-DK" sz="11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+mn-cs"/>
                </a:rPr>
                <a:t>SGLT2</a:t>
              </a:r>
            </a:p>
          </p:txBody>
        </p:sp>
        <p:sp>
          <p:nvSpPr>
            <p:cNvPr id="536606" name="TextBox 34">
              <a:extLst>
                <a:ext uri="{FF2B5EF4-FFF2-40B4-BE49-F238E27FC236}">
                  <a16:creationId xmlns:a16="http://schemas.microsoft.com/office/drawing/2014/main" id="{82EE80C1-081F-48E7-90A8-95EB64C14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77" y="2955487"/>
              <a:ext cx="548228" cy="26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da-DK" sz="11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+mn-cs"/>
                </a:rPr>
                <a:t>Glukose</a:t>
              </a:r>
            </a:p>
          </p:txBody>
        </p:sp>
        <p:sp>
          <p:nvSpPr>
            <p:cNvPr id="536607" name="TextBox 35">
              <a:extLst>
                <a:ext uri="{FF2B5EF4-FFF2-40B4-BE49-F238E27FC236}">
                  <a16:creationId xmlns:a16="http://schemas.microsoft.com/office/drawing/2014/main" id="{6FBFAF3A-1845-4D4B-B413-F56429400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868" y="2299782"/>
              <a:ext cx="493019" cy="2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GB" altLang="da-DK" sz="1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55"/>
                  <a:ea typeface="ＭＳ Ｐゴシック" panose="020B0600070205080204" pitchFamily="34" charset="-128"/>
                  <a:cs typeface="Arial" panose="020B0604020202020204" pitchFamily="34" charset="0"/>
                </a:rPr>
                <a:t>SGLT2-i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9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52400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Nephrology Dialysis Transplantation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, Volume 34, Issue 2, February 2019, Pages 208–230, 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hlinkClick r:id="rId3"/>
              </a:rPr>
              <a:t>https://doi.org/10.1093/ndt/gfy407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The content of this slide may be subject to copyright: please see the slide notes for details.</a:t>
            </a: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981200" y="425451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2: </a:t>
            </a:r>
            <a:r>
              <a:rPr lang="en-US" altLang="en-US" b="0"/>
              <a:t>Actions of SGLT-2 inhibitors on the renal microcirculation in patients with DM. Under physiological ...</a:t>
            </a: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162" y="6267450"/>
            <a:ext cx="1058862" cy="2984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5943600" cy="26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36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jsook2EWTlf_TQWBOdsQ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jælke">
  <a:themeElements>
    <a:clrScheme name="Bjælk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jæl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jælk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jælk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">
  <a:themeElements>
    <a:clrScheme name="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rddesign">
  <a:themeElements>
    <a:clrScheme name="Bambusfletværk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p">
  <a:themeElements>
    <a:clrScheme name="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Custom 12">
      <a:dk1>
        <a:srgbClr val="001965"/>
      </a:dk1>
      <a:lt1>
        <a:sysClr val="window" lastClr="FFFFFF"/>
      </a:lt1>
      <a:dk2>
        <a:srgbClr val="001965"/>
      </a:dk2>
      <a:lt2>
        <a:srgbClr val="1C1C1C"/>
      </a:lt2>
      <a:accent1>
        <a:srgbClr val="009FDA"/>
      </a:accent1>
      <a:accent2>
        <a:srgbClr val="E0DED8"/>
      </a:accent2>
      <a:accent3>
        <a:srgbClr val="82786F"/>
      </a:accent3>
      <a:accent4>
        <a:srgbClr val="E64A0E"/>
      </a:accent4>
      <a:accent5>
        <a:srgbClr val="AEA79F"/>
      </a:accent5>
      <a:accent6>
        <a:srgbClr val="000000"/>
      </a:accent6>
      <a:hlink>
        <a:srgbClr val="0563C1"/>
      </a:hlink>
      <a:folHlink>
        <a:srgbClr val="954F72"/>
      </a:folHlink>
    </a:clrScheme>
    <a:fontScheme name="Novo Nordisk Apis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noAutofit/>
      </a:bodyPr>
      <a:lstStyle>
        <a:defPPr algn="ctr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C Scientific Story Deck 1 v001" id="{CF33A7F9-0D85-4D41-81F7-4178E7822BC1}" vid="{9CF83926-2BDB-42B6-AA75-80D674CD4E63}"/>
    </a:ext>
  </a:extLst>
</a:theme>
</file>

<file path=ppt/theme/theme7.xml><?xml version="1.0" encoding="utf-8"?>
<a:theme xmlns:a="http://schemas.openxmlformats.org/drawingml/2006/main" name="3_160318 ACROSS T2D template widescreen 1e">
  <a:themeElements>
    <a:clrScheme name="ACROSS T2D 160713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9580B2"/>
      </a:accent5>
      <a:accent6>
        <a:srgbClr val="D2D2D2"/>
      </a:accent6>
      <a:hlink>
        <a:srgbClr val="007FFF"/>
      </a:hlink>
      <a:folHlink>
        <a:srgbClr val="007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03AB1274-5B9A-5F45-A437-7E41E99D8614}" vid="{38C7085A-7B24-424E-A8DF-758716A027F9}"/>
    </a:ext>
  </a:extLst>
</a:theme>
</file>

<file path=ppt/theme/theme8.xml><?xml version="1.0" encoding="utf-8"?>
<a:theme xmlns:a="http://schemas.openxmlformats.org/drawingml/2006/main" name="2_ERA-EDTA 2020 SGLT2i CME Symposium">
  <a:themeElements>
    <a:clrScheme name="DAPA-CKD">
      <a:dk1>
        <a:srgbClr val="303A5F"/>
      </a:dk1>
      <a:lt1>
        <a:srgbClr val="FFFFFF"/>
      </a:lt1>
      <a:dk2>
        <a:srgbClr val="303A5F"/>
      </a:dk2>
      <a:lt2>
        <a:srgbClr val="FEFFFF"/>
      </a:lt2>
      <a:accent1>
        <a:srgbClr val="303A5F"/>
      </a:accent1>
      <a:accent2>
        <a:srgbClr val="64BFF6"/>
      </a:accent2>
      <a:accent3>
        <a:srgbClr val="FF7C48"/>
      </a:accent3>
      <a:accent4>
        <a:srgbClr val="FFEC72"/>
      </a:accent4>
      <a:accent5>
        <a:srgbClr val="E1003F"/>
      </a:accent5>
      <a:accent6>
        <a:srgbClr val="9C629A"/>
      </a:accent6>
      <a:hlink>
        <a:srgbClr val="303A5F"/>
      </a:hlink>
      <a:folHlink>
        <a:srgbClr val="C7C2BA"/>
      </a:folHlink>
    </a:clrScheme>
    <a:fontScheme name="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830051"/>
        </a:dk2>
        <a:lt2>
          <a:srgbClr val="F0AB00"/>
        </a:lt2>
        <a:accent1>
          <a:srgbClr val="830051"/>
        </a:accent1>
        <a:accent2>
          <a:srgbClr val="4B306A"/>
        </a:accent2>
        <a:accent3>
          <a:srgbClr val="FFFFFF"/>
        </a:accent3>
        <a:accent4>
          <a:srgbClr val="000000"/>
        </a:accent4>
        <a:accent5>
          <a:srgbClr val="C1AAB3"/>
        </a:accent5>
        <a:accent6>
          <a:srgbClr val="432A5F"/>
        </a:accent6>
        <a:hlink>
          <a:srgbClr val="4B306A"/>
        </a:hlink>
        <a:folHlink>
          <a:srgbClr val="C7C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1079</Words>
  <Application>Microsoft Office PowerPoint</Application>
  <PresentationFormat>Widescreen</PresentationFormat>
  <Paragraphs>165</Paragraphs>
  <Slides>26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48" baseType="lpstr">
      <vt:lpstr>Apis For Office</vt:lpstr>
      <vt:lpstr>Arial</vt:lpstr>
      <vt:lpstr>Avenir 55</vt:lpstr>
      <vt:lpstr>Calibri</vt:lpstr>
      <vt:lpstr>Calibri Light</vt:lpstr>
      <vt:lpstr>Century Gothic</vt:lpstr>
      <vt:lpstr>Times New Roman</vt:lpstr>
      <vt:lpstr>Verdana</vt:lpstr>
      <vt:lpstr>Wingdings</vt:lpstr>
      <vt:lpstr>Office-tema</vt:lpstr>
      <vt:lpstr>1_Office-tema</vt:lpstr>
      <vt:lpstr>op</vt:lpstr>
      <vt:lpstr>1_Standarddesign</vt:lpstr>
      <vt:lpstr>4_op</vt:lpstr>
      <vt:lpstr>1_Office Theme</vt:lpstr>
      <vt:lpstr>3_160318 ACROSS T2D template widescreen 1e</vt:lpstr>
      <vt:lpstr>2_ERA-EDTA 2020 SGLT2i CME Symposium</vt:lpstr>
      <vt:lpstr>Office Theme</vt:lpstr>
      <vt:lpstr>3_Bjælke</vt:lpstr>
      <vt:lpstr>15_Office Theme</vt:lpstr>
      <vt:lpstr>3_Office-tema</vt:lpstr>
      <vt:lpstr>think-cell Slide</vt:lpstr>
      <vt:lpstr>Kronisk nyresygdom Johan V Povlsen, Nyresygdomme, AUH</vt:lpstr>
      <vt:lpstr>Klassifikation af albuminuri</vt:lpstr>
      <vt:lpstr>CKD-klassifikation</vt:lpstr>
      <vt:lpstr>CKD in T2D: a growing disease population  with a complex prognosis</vt:lpstr>
      <vt:lpstr>PowerPoint-præsentation</vt:lpstr>
      <vt:lpstr>Clinical trials in chronic kidney disease</vt:lpstr>
      <vt:lpstr>SGLT-2 hæmmere </vt:lpstr>
      <vt:lpstr>PowerPoint-præsentation</vt:lpstr>
      <vt:lpstr>FIGURE 2: Actions of SGLT-2 inhibitors on the renal microcirculation in patients with DM. Under physiological ...</vt:lpstr>
      <vt:lpstr>Progression of renal disease; Treatment has improved, but…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Pre-specified sub-groups:</vt:lpstr>
      <vt:lpstr>Other subgroups</vt:lpstr>
      <vt:lpstr>Other subgroups</vt:lpstr>
      <vt:lpstr>Other subgroups: CKD</vt:lpstr>
      <vt:lpstr>PowerPoint-præsentation</vt:lpstr>
      <vt:lpstr>Nefrologens anbefaling I: SGLT2 hæmmer</vt:lpstr>
      <vt:lpstr>PowerPoint-præsentation</vt:lpstr>
      <vt:lpstr>PowerPoint-præsentation</vt:lpstr>
      <vt:lpstr>DM2: Farmakologisk behandling af BT og albuminuri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Diabetisk nyresygdom</dc:title>
  <dc:creator>Johan Povlsen</dc:creator>
  <cp:lastModifiedBy>Gert Sund</cp:lastModifiedBy>
  <cp:revision>32</cp:revision>
  <dcterms:created xsi:type="dcterms:W3CDTF">2023-04-25T18:11:56Z</dcterms:created>
  <dcterms:modified xsi:type="dcterms:W3CDTF">2024-06-07T07:23:40Z</dcterms:modified>
</cp:coreProperties>
</file>