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1" r:id="rId3"/>
    <p:sldId id="302" r:id="rId4"/>
    <p:sldId id="303" r:id="rId5"/>
    <p:sldId id="305" r:id="rId6"/>
    <p:sldId id="306" r:id="rId7"/>
    <p:sldId id="307" r:id="rId8"/>
    <p:sldId id="308" r:id="rId9"/>
    <p:sldId id="309" r:id="rId10"/>
    <p:sldId id="310" r:id="rId11"/>
    <p:sldId id="329" r:id="rId12"/>
    <p:sldId id="311" r:id="rId13"/>
    <p:sldId id="312" r:id="rId14"/>
    <p:sldId id="313" r:id="rId15"/>
    <p:sldId id="314" r:id="rId16"/>
    <p:sldId id="315" r:id="rId17"/>
    <p:sldId id="316" r:id="rId18"/>
    <p:sldId id="317" r:id="rId19"/>
    <p:sldId id="320" r:id="rId20"/>
    <p:sldId id="324" r:id="rId21"/>
    <p:sldId id="325" r:id="rId22"/>
    <p:sldId id="330" r:id="rId23"/>
    <p:sldId id="328" r:id="rId24"/>
  </p:sldIdLst>
  <p:sldSz cx="9144000" cy="6858000" type="screen4x3"/>
  <p:notesSz cx="6797675" cy="9928225"/>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2" autoAdjust="0"/>
  </p:normalViewPr>
  <p:slideViewPr>
    <p:cSldViewPr snapToGrid="0" snapToObjects="1">
      <p:cViewPr varScale="1">
        <p:scale>
          <a:sx n="86" d="100"/>
          <a:sy n="86" d="100"/>
        </p:scale>
        <p:origin x="23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E70F6F1-0284-40B4-908C-3990E40E7BCE}" type="datetimeFigureOut">
              <a:rPr lang="da-DK" smtClean="0"/>
              <a:t>25-10-2023</a:t>
            </a:fld>
            <a:endParaRPr lang="da-DK"/>
          </a:p>
        </p:txBody>
      </p:sp>
      <p:sp>
        <p:nvSpPr>
          <p:cNvPr id="4" name="Pladsholder til sidefod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A91284A-1261-43DF-8D5E-6277D4873BB6}" type="slidenum">
              <a:rPr lang="da-DK" smtClean="0"/>
              <a:t>‹nr.›</a:t>
            </a:fld>
            <a:endParaRPr lang="da-DK"/>
          </a:p>
        </p:txBody>
      </p:sp>
    </p:spTree>
    <p:extLst>
      <p:ext uri="{BB962C8B-B14F-4D97-AF65-F5344CB8AC3E}">
        <p14:creationId xmlns:p14="http://schemas.microsoft.com/office/powerpoint/2010/main" val="25611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7939AF6C-87B0-8049-97C7-F8C7C6573E80}" type="datetimeFigureOut">
              <a:rPr lang="da-DK" smtClean="0"/>
              <a:t>25-10-2023</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F3474A10-979B-294A-BD15-9C8FBA9B96A4}" type="slidenum">
              <a:rPr lang="da-DK" smtClean="0"/>
              <a:t>‹nr.›</a:t>
            </a:fld>
            <a:endParaRPr lang="da-DK"/>
          </a:p>
        </p:txBody>
      </p:sp>
    </p:spTree>
    <p:extLst>
      <p:ext uri="{BB962C8B-B14F-4D97-AF65-F5344CB8AC3E}">
        <p14:creationId xmlns:p14="http://schemas.microsoft.com/office/powerpoint/2010/main" val="1124210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a:t>Jeg vil gerne starte med at sige, at I har en svær opgave herude. Og jeg har desværre ikke en 100% garanteret løsning, men jeg tror, at det der skal til for at komme de mange urinvejsinfektioner til livs, er at få jeres faglighed i spil. </a:t>
            </a:r>
          </a:p>
          <a:p>
            <a:endParaRPr lang="da-DK" baseline="0" dirty="0"/>
          </a:p>
          <a:p>
            <a:r>
              <a:rPr lang="da-DK" baseline="0" dirty="0"/>
              <a:t>Projektet går ud på, at hver gang i mistænker en urinvejsinfektion, så skal I bruge et refleksionsværktøj som støtter jer i at få jeres faglighed i spil og få struktur på dialogen med lægen. </a:t>
            </a:r>
          </a:p>
          <a:p>
            <a:endParaRPr lang="da-DK" baseline="0" dirty="0"/>
          </a:p>
          <a:p>
            <a:r>
              <a:rPr lang="da-DK" baseline="0" dirty="0"/>
              <a:t>Med hensyn til undervisningen, så er I mange forskellige faggrupper samlet her i dag, så noget af det jeg siger vil overraske nogen er og andet vil ikke. Men jeg håber I vil deltage i diskussionen alligevel.</a:t>
            </a:r>
          </a:p>
          <a:p>
            <a:endParaRPr lang="da-DK" baseline="0" dirty="0"/>
          </a:p>
        </p:txBody>
      </p:sp>
      <p:sp>
        <p:nvSpPr>
          <p:cNvPr id="4" name="Pladsholder til diasnummer 3"/>
          <p:cNvSpPr>
            <a:spLocks noGrp="1"/>
          </p:cNvSpPr>
          <p:nvPr>
            <p:ph type="sldNum" sz="quarter" idx="10"/>
          </p:nvPr>
        </p:nvSpPr>
        <p:spPr/>
        <p:txBody>
          <a:bodyPr/>
          <a:lstStyle/>
          <a:p>
            <a:fld id="{F3474A10-979B-294A-BD15-9C8FBA9B96A4}" type="slidenum">
              <a:rPr lang="da-DK" smtClean="0"/>
              <a:t>1</a:t>
            </a:fld>
            <a:endParaRPr lang="da-DK"/>
          </a:p>
        </p:txBody>
      </p:sp>
    </p:spTree>
    <p:extLst>
      <p:ext uri="{BB962C8B-B14F-4D97-AF65-F5344CB8AC3E}">
        <p14:creationId xmlns:p14="http://schemas.microsoft.com/office/powerpoint/2010/main" val="426081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noProof="0" dirty="0"/>
              <a:t>*Alle svar høres inden pointen</a:t>
            </a:r>
            <a:r>
              <a:rPr lang="da-DK" baseline="0" noProof="0" dirty="0"/>
              <a:t> kommer, sådan her*</a:t>
            </a:r>
          </a:p>
          <a:p>
            <a:endParaRPr lang="da-DK" baseline="0" noProof="0" dirty="0"/>
          </a:p>
          <a:p>
            <a:r>
              <a:rPr lang="da-DK" baseline="0" noProof="0" dirty="0"/>
              <a:t>Forhåbentlig er I enige med mig i, at man kan fejle mange andre ting end UVI, når man har </a:t>
            </a:r>
            <a:r>
              <a:rPr lang="da-DK" baseline="0" noProof="0" dirty="0" err="1"/>
              <a:t>uspecifikke</a:t>
            </a:r>
            <a:r>
              <a:rPr lang="da-DK" baseline="0" noProof="0" dirty="0"/>
              <a:t> symptomer. </a:t>
            </a:r>
          </a:p>
          <a:p>
            <a:endParaRPr lang="da-DK" baseline="0" noProof="0" dirty="0"/>
          </a:p>
          <a:p>
            <a:r>
              <a:rPr lang="da-DK" baseline="0" noProof="0" dirty="0"/>
              <a:t>Man ved ikke præcis, hvor mange ældre med </a:t>
            </a:r>
            <a:r>
              <a:rPr lang="da-DK" baseline="0" noProof="0" dirty="0" err="1"/>
              <a:t>uspecifikke</a:t>
            </a:r>
            <a:r>
              <a:rPr lang="da-DK" baseline="0" noProof="0" dirty="0"/>
              <a:t> symptomer, der har en UVI, men man er enige om, at det er en meget lille del. Det er tit denne gruppe man er bange for udvikler sig til det værre, og derfor kan man nogle gange være lidt hurtig på aftrækkeren med </a:t>
            </a:r>
            <a:r>
              <a:rPr lang="da-DK" baseline="0" noProof="0" dirty="0" err="1"/>
              <a:t>antibiotikaen</a:t>
            </a:r>
            <a:r>
              <a:rPr lang="da-DK" baseline="0" noProof="0" dirty="0"/>
              <a:t>. </a:t>
            </a:r>
          </a:p>
          <a:p>
            <a:endParaRPr lang="da-DK" noProof="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10</a:t>
            </a:fld>
            <a:endParaRPr lang="da-DK"/>
          </a:p>
        </p:txBody>
      </p:sp>
    </p:spTree>
    <p:extLst>
      <p:ext uri="{BB962C8B-B14F-4D97-AF65-F5344CB8AC3E}">
        <p14:creationId xmlns:p14="http://schemas.microsoft.com/office/powerpoint/2010/main" val="152652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noProof="0" dirty="0"/>
              <a:t>I dag er der en tendens til, at det første vi tænker er UVI. Først når behandlingen ikke virker, så tænker vi på alle de andre muligheder. Det er vigtigt, at tænke det omvendte, altså: når symptomerne opstår, er det vigtigt, at man bevidst bruger sin faglighed og tænker igennem, om det kan være noget andet, fordi UVI er det man kalder en udelukkelsesdiagnose. Det betyder, at man først udelukker alle andre mulige diagnoser, og først til sidst tænker på UVI. I dag har vi en tendens til først at tænke UVI og derefter udelukke andre diagnoser. Bl.a. derfor ender vi med at behandle mange for UVI, hvor der er andre ting galt. Denne tankemåde kalder jeg for den omvendte trekant.</a:t>
            </a:r>
          </a:p>
          <a:p>
            <a:endParaRPr lang="da-DK" baseline="0" noProof="0" dirty="0"/>
          </a:p>
          <a:p>
            <a:r>
              <a:rPr lang="da-DK" baseline="0" noProof="0" dirty="0"/>
              <a:t>Den indgår i en systematisk måde, at beskrive og overveje symptomerne på. Det ser sådan ud:</a:t>
            </a:r>
          </a:p>
          <a:p>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11</a:t>
            </a:fld>
            <a:endParaRPr lang="da-DK"/>
          </a:p>
        </p:txBody>
      </p:sp>
    </p:spTree>
    <p:extLst>
      <p:ext uri="{BB962C8B-B14F-4D97-AF65-F5344CB8AC3E}">
        <p14:creationId xmlns:p14="http://schemas.microsoft.com/office/powerpoint/2010/main" val="276682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a:t>For det første skal man forsøge at udelukke alt andet.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a:t>Så skal man tage stilling til om ændringen er nyopstået og markant. Urinvejsinfektioner er akutte, dvs. de kommer hurtigt og er så generende, at man ikke er i tvivl om, at man skal reagere. Hvis det ikke er tilfældet er risikoen stor for, at det kan være noget andet end en UVI.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a:t>Så skal man tage stilling til om man kan vente at se eller gøre noget forebyggende. Hvis en beboer fx er dehydreret og derfor er ved siden af sig selv, kan man købe sig lidt tid, hvor man retter op på væskebalancen, og ser om det går i sig selv igen. Tiden er den bedste medspiller.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a:t>Hvis man kontakter lægen, skal man sætte ham ind i alle de overvejelser, man har gjort sig og gerne give et konkret eksempel på, hvordan beboeren opfører sig, når de har de </a:t>
            </a:r>
            <a:r>
              <a:rPr lang="da-DK" baseline="0" dirty="0" err="1"/>
              <a:t>uspecifikke</a:t>
            </a:r>
            <a:r>
              <a:rPr lang="da-DK" baseline="0" dirty="0"/>
              <a:t> symptomer. Det gør det lettere for lægen at vurdere farligheden i situationen. </a:t>
            </a:r>
            <a:endParaRPr lang="en-GB"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12</a:t>
            </a:fld>
            <a:endParaRPr lang="da-DK"/>
          </a:p>
        </p:txBody>
      </p:sp>
    </p:spTree>
    <p:extLst>
      <p:ext uri="{BB962C8B-B14F-4D97-AF65-F5344CB8AC3E}">
        <p14:creationId xmlns:p14="http://schemas.microsoft.com/office/powerpoint/2010/main" val="295575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Så refleksionsværktøjet</a:t>
            </a:r>
            <a:r>
              <a:rPr lang="da-DK" baseline="0" noProof="0" dirty="0"/>
              <a:t>s formål er altså, at samle observationerne om borgeren og strukturere dem samtidig med at det minder jer om de 3 pointer beskrevet på </a:t>
            </a:r>
            <a:r>
              <a:rPr lang="da-DK" baseline="0" noProof="0" dirty="0" err="1"/>
              <a:t>slidet</a:t>
            </a:r>
            <a:r>
              <a:rPr lang="da-DK" baseline="0" noProof="0" dirty="0"/>
              <a:t>.</a:t>
            </a:r>
          </a:p>
          <a:p>
            <a:endParaRPr lang="da-DK" baseline="0" noProof="0" dirty="0"/>
          </a:p>
          <a:p>
            <a:r>
              <a:rPr lang="da-DK" baseline="0" noProof="0" dirty="0"/>
              <a:t>Nu vil jeg bruge en case til at gennemgå, hvordan man bruger dialogværktøjet og hvordan pointerne er bygget ind.</a:t>
            </a:r>
            <a:endParaRPr lang="da-DK" noProof="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13</a:t>
            </a:fld>
            <a:endParaRPr lang="da-DK"/>
          </a:p>
        </p:txBody>
      </p:sp>
    </p:spTree>
    <p:extLst>
      <p:ext uri="{BB962C8B-B14F-4D97-AF65-F5344CB8AC3E}">
        <p14:creationId xmlns:p14="http://schemas.microsoft.com/office/powerpoint/2010/main" val="79403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Jeg</a:t>
            </a:r>
            <a:r>
              <a:rPr lang="da-DK" baseline="0" noProof="0" dirty="0"/>
              <a:t> vil nu udfylde refleksionsværktøjet med udgangspunkt i en case. Formålet er, at I kan se hvordan jeg udfylder trin for trin og hvilke overvejelser jeg gør mig undervejs. Det er vigtigt at sige, at jeg jo ikke er jer, så det kan være i ville have vurderet denne case anderledes, og derfor gjort noget andet end mig. Jeg vil gerne have jer til at tænke over det undervejs, så kan vi diskutere det til sidst. </a:t>
            </a:r>
          </a:p>
          <a:p>
            <a:endParaRPr lang="da-DK" baseline="0" noProof="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14</a:t>
            </a:fld>
            <a:endParaRPr lang="da-DK"/>
          </a:p>
        </p:txBody>
      </p:sp>
    </p:spTree>
    <p:extLst>
      <p:ext uri="{BB962C8B-B14F-4D97-AF65-F5344CB8AC3E}">
        <p14:creationId xmlns:p14="http://schemas.microsoft.com/office/powerpoint/2010/main" val="361397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starter med</a:t>
            </a:r>
            <a:r>
              <a:rPr lang="da-DK" baseline="0" dirty="0"/>
              <a:t> skemaet for mistænkt urinvejsinfektion. Først skriver jeg dato, beboerens fødselsdato og mine initialer.</a:t>
            </a:r>
          </a:p>
          <a:p>
            <a:endParaRPr lang="da-DK" baseline="0" dirty="0"/>
          </a:p>
          <a:p>
            <a:r>
              <a:rPr lang="da-DK" baseline="0" dirty="0"/>
              <a:t>Under den første del indsamler jeg alle relevante observationerne på en gang. </a:t>
            </a:r>
          </a:p>
          <a:p>
            <a:endParaRPr lang="da-DK" baseline="0" dirty="0"/>
          </a:p>
          <a:p>
            <a:r>
              <a:rPr lang="da-DK" baseline="0" dirty="0"/>
              <a:t>Jeg husker på, at alle symptomer skal være nyopståede, og så tager jeg stilling til om der er nogen egentlige nyopståede urinvejssymptomer. Det er der ikke. </a:t>
            </a:r>
          </a:p>
          <a:p>
            <a:endParaRPr lang="da-DK" baseline="0" dirty="0"/>
          </a:p>
          <a:p>
            <a:r>
              <a:rPr lang="da-DK" baseline="0" dirty="0"/>
              <a:t>Så kigger jeg om der er nogen nyopståede alvorlige symptomer. Der ikke nyopståede svære rygsmerter, feberfølelse/kulderystelser eller tegn på </a:t>
            </a:r>
            <a:r>
              <a:rPr lang="da-DK" baseline="0" dirty="0" err="1"/>
              <a:t>delir</a:t>
            </a:r>
            <a:r>
              <a:rPr lang="da-DK" baseline="0" dirty="0"/>
              <a:t>. </a:t>
            </a:r>
          </a:p>
          <a:p>
            <a:endParaRPr lang="da-DK" baseline="0" dirty="0"/>
          </a:p>
          <a:p>
            <a:r>
              <a:rPr lang="da-DK" baseline="0" dirty="0"/>
              <a:t>Så tænker jeg igennem om, der er nyopståede infektionstegn fra andre organsystemer. Der er ikke luftvejssymptomer som fx hoste, der er ikke Mave-tarm symptomer som fx opkast og der er heller ikke hudsymptomer som fx rødme. Det er der altså ikke. </a:t>
            </a:r>
          </a:p>
          <a:p>
            <a:endParaRPr lang="da-DK" baseline="0" dirty="0"/>
          </a:p>
          <a:p>
            <a:r>
              <a:rPr lang="da-DK" baseline="0" dirty="0"/>
              <a:t>Er der andre nyopståede observationer. Der er faktisk tegn på bakterier i urinen, fordi hun har ildelugtende urin og uklar urin, og er der nyopståede </a:t>
            </a:r>
            <a:r>
              <a:rPr lang="da-DK" baseline="0" dirty="0" err="1"/>
              <a:t>uspecifikke</a:t>
            </a:r>
            <a:r>
              <a:rPr lang="da-DK" baseline="0" dirty="0"/>
              <a:t> forandringer, fordi hun er forvirret.</a:t>
            </a:r>
          </a:p>
          <a:p>
            <a:endParaRPr lang="da-DK" baseline="0" dirty="0"/>
          </a:p>
          <a:p>
            <a:r>
              <a:rPr lang="da-DK" baseline="0" dirty="0"/>
              <a:t>Hun har normal temperatur på 37 grader, blodtryk 135/80 og en puls på 75 og en positiv stiks. </a:t>
            </a:r>
          </a:p>
          <a:p>
            <a:endParaRPr lang="da-DK" baseline="0" dirty="0"/>
          </a:p>
          <a:p>
            <a:r>
              <a:rPr lang="da-DK" baseline="0" dirty="0"/>
              <a:t>Hun har heller ikke kateter.</a:t>
            </a:r>
          </a:p>
          <a:p>
            <a:endParaRPr lang="da-DK" baseline="0" dirty="0"/>
          </a:p>
          <a:p>
            <a:r>
              <a:rPr lang="da-DK" baseline="0" dirty="0"/>
              <a:t>Det var første del, så går jeg videre til del 2.   </a:t>
            </a:r>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15</a:t>
            </a:fld>
            <a:endParaRPr lang="da-DK"/>
          </a:p>
        </p:txBody>
      </p:sp>
    </p:spTree>
    <p:extLst>
      <p:ext uri="{BB962C8B-B14F-4D97-AF65-F5344CB8AC3E}">
        <p14:creationId xmlns:p14="http://schemas.microsoft.com/office/powerpoint/2010/main" val="379107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anden del, skal man bruge observationerne til at følge</a:t>
            </a:r>
            <a:r>
              <a:rPr lang="da-DK" baseline="0" dirty="0"/>
              <a:t> skemaet. </a:t>
            </a:r>
          </a:p>
          <a:p>
            <a:endParaRPr lang="da-DK" baseline="0" dirty="0"/>
          </a:p>
          <a:p>
            <a:r>
              <a:rPr lang="da-DK" baseline="0" dirty="0"/>
              <a:t>Først skal man se e: og tage stilling til om Anna havde feber, det havde hun ikke, for hendes temperatur er 37 grader. </a:t>
            </a:r>
          </a:p>
          <a:p>
            <a:endParaRPr lang="da-DK" baseline="0" dirty="0"/>
          </a:p>
          <a:p>
            <a:r>
              <a:rPr lang="da-DK" baseline="0" dirty="0"/>
              <a:t>Så skal man se f: om hun har urinvejskateter? Nej, det havde hun ikke.</a:t>
            </a:r>
          </a:p>
          <a:p>
            <a:endParaRPr lang="da-DK" baseline="0" dirty="0"/>
          </a:p>
          <a:p>
            <a:r>
              <a:rPr lang="da-DK" baseline="0" dirty="0"/>
              <a:t>Så kigger man på a: Havde hun nyopståede smerter ved vandladning eller 2 eller flere nyopståede urinvejssymptomer? Nej, det var der heller ikke noget af. </a:t>
            </a:r>
          </a:p>
          <a:p>
            <a:endParaRPr lang="da-DK" baseline="0" dirty="0"/>
          </a:p>
          <a:p>
            <a:r>
              <a:rPr lang="da-DK" baseline="0" dirty="0"/>
              <a:t>Konklusionen bliver, at UVI ikke er sandsynlig. Og når man kigger tilbage på den information jeg har samlet, så kan jeg godt se, at det er fordi Anna har nogle </a:t>
            </a:r>
            <a:r>
              <a:rPr lang="da-DK" baseline="0" dirty="0" err="1"/>
              <a:t>uspecifikke</a:t>
            </a:r>
            <a:r>
              <a:rPr lang="da-DK" baseline="0" dirty="0"/>
              <a:t> symptomer, tegn på bakterier i urinen og tidligere har opført sig sådan, at jeg bliver bekymret. Men bakterier i urinen uden urinvejssymptomer i sig selv, er ufarligt og skal ikke behandles. Men de </a:t>
            </a:r>
            <a:r>
              <a:rPr lang="da-DK" baseline="0" dirty="0" err="1"/>
              <a:t>uspecifikke</a:t>
            </a:r>
            <a:r>
              <a:rPr lang="da-DK" baseline="0" dirty="0"/>
              <a:t> symptomer skal jo også overvejes, så vi springer vi videre til punkt 3.</a:t>
            </a:r>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16</a:t>
            </a:fld>
            <a:endParaRPr lang="da-DK"/>
          </a:p>
        </p:txBody>
      </p:sp>
    </p:spTree>
    <p:extLst>
      <p:ext uri="{BB962C8B-B14F-4D97-AF65-F5344CB8AC3E}">
        <p14:creationId xmlns:p14="http://schemas.microsoft.com/office/powerpoint/2010/main" val="413205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a:t>
            </a:r>
            <a:r>
              <a:rPr lang="da-DK" baseline="0" dirty="0"/>
              <a:t> punkt 3 skal fagligheden endnu mere i spil. Hvor det er muligt, så prøv at finde en kollega, som du kan diskutere det med. </a:t>
            </a:r>
          </a:p>
          <a:p>
            <a:endParaRPr lang="da-DK" baseline="0" dirty="0"/>
          </a:p>
          <a:p>
            <a:r>
              <a:rPr lang="da-DK" baseline="0" dirty="0"/>
              <a:t>Først skal man overveje, om der er andre ting, som kan forklare Annas forvirring, som dem vi talte om tidligere, fx medicinændringer, er der en begivenhed, der kan have gjort hende ked af det, en kronisk sygdom, psykiske problemstillinger eller har hun smerter eller andre ting, der generer?</a:t>
            </a:r>
          </a:p>
          <a:p>
            <a:endParaRPr lang="da-DK" baseline="0" dirty="0"/>
          </a:p>
          <a:p>
            <a:r>
              <a:rPr lang="da-DK" baseline="0" dirty="0"/>
              <a:t>Er ændringen nyopstået og markant. </a:t>
            </a:r>
          </a:p>
          <a:p>
            <a:endParaRPr lang="da-DK" baseline="0" dirty="0"/>
          </a:p>
          <a:p>
            <a:r>
              <a:rPr lang="da-DK" baseline="0" dirty="0"/>
              <a:t>Hvor slemt er det? Kan vi observere igen om nogle om nogle timer eller </a:t>
            </a:r>
            <a:r>
              <a:rPr lang="da-DK" baseline="0" dirty="0" err="1"/>
              <a:t>imorgen</a:t>
            </a:r>
            <a:r>
              <a:rPr lang="da-DK" baseline="0" dirty="0"/>
              <a:t> og se om det er gået over?</a:t>
            </a:r>
          </a:p>
          <a:p>
            <a:endParaRPr lang="da-DK" baseline="0" dirty="0"/>
          </a:p>
          <a:p>
            <a:r>
              <a:rPr lang="da-DK" baseline="0" dirty="0"/>
              <a:t>Kan vi iværksætte forebyggende tiltag som fx væskeskema, faste toilettider, fokus på nedre toilette, hyppige bleskift, sikre blæretømning eller noget helt tredje og se hvordan det går inden vi kontakter lægen.</a:t>
            </a:r>
          </a:p>
          <a:p>
            <a:endParaRPr lang="da-DK" baseline="0" dirty="0"/>
          </a:p>
          <a:p>
            <a:r>
              <a:rPr lang="da-DK" baseline="0" dirty="0"/>
              <a:t>I denne case ville mit bud være, at Anna kunne være dehydreret. Så ændringen er nyopstået, men ikke markant, så vi kunne godt observere Anna og måske starte et væskeskema, fordi der er bakterier i urinen. </a:t>
            </a:r>
          </a:p>
          <a:p>
            <a:endParaRPr lang="da-DK" baseline="0" dirty="0"/>
          </a:p>
          <a:p>
            <a:r>
              <a:rPr lang="da-DK" baseline="0" dirty="0"/>
              <a:t>Hvilke overvejelser har I gjort jer undervejs?</a:t>
            </a:r>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17</a:t>
            </a:fld>
            <a:endParaRPr lang="da-DK"/>
          </a:p>
        </p:txBody>
      </p:sp>
    </p:spTree>
    <p:extLst>
      <p:ext uri="{BB962C8B-B14F-4D97-AF65-F5344CB8AC3E}">
        <p14:creationId xmlns:p14="http://schemas.microsoft.com/office/powerpoint/2010/main" val="81581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a:t>
            </a:r>
            <a:r>
              <a:rPr lang="da-DK" baseline="0" dirty="0"/>
              <a:t> valgte jeg altså at observere Anna og starte et væskeskema. Og nu fortsætter casen, for så næste dag, ser det lidt anderledes ud.</a:t>
            </a:r>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18</a:t>
            </a:fld>
            <a:endParaRPr lang="da-DK"/>
          </a:p>
        </p:txBody>
      </p:sp>
    </p:spTree>
    <p:extLst>
      <p:ext uri="{BB962C8B-B14F-4D97-AF65-F5344CB8AC3E}">
        <p14:creationId xmlns:p14="http://schemas.microsoft.com/office/powerpoint/2010/main" val="1895130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 udfylder jeg et nyt observations- og </a:t>
            </a:r>
            <a:r>
              <a:rPr lang="da-DK" dirty="0" err="1"/>
              <a:t>refleksionskema</a:t>
            </a:r>
            <a:r>
              <a:rPr lang="da-DK" dirty="0"/>
              <a:t>. Der er ikke noget ændret fra i går, andet</a:t>
            </a:r>
            <a:r>
              <a:rPr lang="da-DK" baseline="0" dirty="0"/>
              <a:t> end at de </a:t>
            </a:r>
            <a:r>
              <a:rPr lang="da-DK" baseline="0" dirty="0" err="1"/>
              <a:t>uspecifikke</a:t>
            </a:r>
            <a:r>
              <a:rPr lang="da-DK" baseline="0" dirty="0"/>
              <a:t> symptomer nu er blevet værre, så det udfylder jeg på samme måde som før.</a:t>
            </a:r>
          </a:p>
          <a:p>
            <a:endParaRPr lang="da-DK" baseline="0" dirty="0"/>
          </a:p>
          <a:p>
            <a:r>
              <a:rPr lang="da-DK" baseline="0" dirty="0"/>
              <a:t>Men i den 3. del vil jeg diskussionen være lidt anderledes, fordi jeg nu synes, at ændringen er mere markant og at Anna er subfebril. Her ville jeg vælge at kontakte lægen med mine observationer.</a:t>
            </a:r>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19</a:t>
            </a:fld>
            <a:endParaRPr lang="da-DK"/>
          </a:p>
        </p:txBody>
      </p:sp>
    </p:spTree>
    <p:extLst>
      <p:ext uri="{BB962C8B-B14F-4D97-AF65-F5344CB8AC3E}">
        <p14:creationId xmlns:p14="http://schemas.microsoft.com/office/powerpoint/2010/main" val="18859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Vi starter med </a:t>
            </a:r>
            <a:r>
              <a:rPr lang="en-GB" dirty="0" err="1"/>
              <a:t>dagens</a:t>
            </a:r>
            <a:r>
              <a:rPr lang="en-GB" dirty="0"/>
              <a:t> program. </a:t>
            </a:r>
          </a:p>
          <a:p>
            <a:endParaRPr lang="en-GB" dirty="0"/>
          </a:p>
          <a:p>
            <a:r>
              <a:rPr lang="en-GB" dirty="0"/>
              <a:t>*</a:t>
            </a:r>
            <a:r>
              <a:rPr lang="en-GB" dirty="0" err="1"/>
              <a:t>Læses</a:t>
            </a:r>
            <a:r>
              <a:rPr lang="en-GB" dirty="0"/>
              <a:t> op*</a:t>
            </a:r>
          </a:p>
          <a:p>
            <a:endParaRPr lang="en-GB" dirty="0"/>
          </a:p>
          <a:p>
            <a:r>
              <a:rPr lang="en-GB" dirty="0"/>
              <a:t>I </a:t>
            </a:r>
            <a:r>
              <a:rPr lang="en-GB" dirty="0" err="1"/>
              <a:t>er</a:t>
            </a:r>
            <a:r>
              <a:rPr lang="en-GB" dirty="0"/>
              <a:t> </a:t>
            </a:r>
            <a:r>
              <a:rPr lang="en-GB" dirty="0" err="1"/>
              <a:t>velkomne</a:t>
            </a:r>
            <a:r>
              <a:rPr lang="en-GB" dirty="0"/>
              <a:t> </a:t>
            </a:r>
            <a:r>
              <a:rPr lang="en-GB" dirty="0" err="1"/>
              <a:t>til</a:t>
            </a:r>
            <a:r>
              <a:rPr lang="en-GB" dirty="0"/>
              <a:t> at </a:t>
            </a:r>
            <a:r>
              <a:rPr lang="en-GB" dirty="0" err="1"/>
              <a:t>stille</a:t>
            </a:r>
            <a:r>
              <a:rPr lang="en-GB" dirty="0"/>
              <a:t> </a:t>
            </a:r>
            <a:r>
              <a:rPr lang="en-GB" dirty="0" err="1"/>
              <a:t>spørgsmål</a:t>
            </a:r>
            <a:r>
              <a:rPr lang="en-GB" dirty="0"/>
              <a:t> </a:t>
            </a:r>
            <a:r>
              <a:rPr lang="en-GB" dirty="0" err="1"/>
              <a:t>undervejs</a:t>
            </a:r>
            <a:r>
              <a:rPr lang="en-GB" dirty="0"/>
              <a:t>.</a:t>
            </a:r>
          </a:p>
          <a:p>
            <a:r>
              <a:rPr lang="en-GB" dirty="0"/>
              <a:t> </a:t>
            </a:r>
          </a:p>
        </p:txBody>
      </p:sp>
      <p:sp>
        <p:nvSpPr>
          <p:cNvPr id="4" name="Pladsholder til slidenummer 3"/>
          <p:cNvSpPr>
            <a:spLocks noGrp="1"/>
          </p:cNvSpPr>
          <p:nvPr>
            <p:ph type="sldNum" sz="quarter" idx="10"/>
          </p:nvPr>
        </p:nvSpPr>
        <p:spPr/>
        <p:txBody>
          <a:bodyPr/>
          <a:lstStyle/>
          <a:p>
            <a:fld id="{F3474A10-979B-294A-BD15-9C8FBA9B96A4}" type="slidenum">
              <a:rPr lang="da-DK" smtClean="0"/>
              <a:t>2</a:t>
            </a:fld>
            <a:endParaRPr lang="da-DK"/>
          </a:p>
        </p:txBody>
      </p:sp>
    </p:spTree>
    <p:extLst>
      <p:ext uri="{BB962C8B-B14F-4D97-AF65-F5344CB8AC3E}">
        <p14:creationId xmlns:p14="http://schemas.microsoft.com/office/powerpoint/2010/main" val="266845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a:t>
            </a:r>
            <a:r>
              <a:rPr lang="da-DK" baseline="0" dirty="0"/>
              <a:t> er casen. Jeg læser den lige op.</a:t>
            </a:r>
          </a:p>
          <a:p>
            <a:endParaRPr lang="da-DK" baseline="0" dirty="0"/>
          </a:p>
          <a:p>
            <a:r>
              <a:rPr lang="da-DK" baseline="0" dirty="0"/>
              <a:t>Meningen er nu, at I skal bruge det refleksionsværktøj, der ligger foran jer og tag en hurtigt diskussion med jeres sidemand. Kig op når I er færdige, så jeg har en idé om hvornår jeg kan gå videre.</a:t>
            </a:r>
            <a:endParaRPr lang="da-DK" dirty="0"/>
          </a:p>
        </p:txBody>
      </p:sp>
      <p:sp>
        <p:nvSpPr>
          <p:cNvPr id="4" name="Pladsholder til slidenummer 3"/>
          <p:cNvSpPr>
            <a:spLocks noGrp="1"/>
          </p:cNvSpPr>
          <p:nvPr>
            <p:ph type="sldNum" sz="quarter" idx="10"/>
          </p:nvPr>
        </p:nvSpPr>
        <p:spPr/>
        <p:txBody>
          <a:bodyPr/>
          <a:lstStyle/>
          <a:p>
            <a:fld id="{F3474A10-979B-294A-BD15-9C8FBA9B96A4}" type="slidenum">
              <a:rPr lang="da-DK" smtClean="0"/>
              <a:t>20</a:t>
            </a:fld>
            <a:endParaRPr lang="da-DK"/>
          </a:p>
        </p:txBody>
      </p:sp>
    </p:spTree>
    <p:extLst>
      <p:ext uri="{BB962C8B-B14F-4D97-AF65-F5344CB8AC3E}">
        <p14:creationId xmlns:p14="http://schemas.microsoft.com/office/powerpoint/2010/main" val="320726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Sådan</a:t>
            </a:r>
            <a:r>
              <a:rPr lang="da-DK" baseline="0" dirty="0"/>
              <a:t> her har jeg valgt at udfylde skemaet. *Gennemgås som under første case*.</a:t>
            </a:r>
          </a:p>
          <a:p>
            <a:endParaRPr lang="da-DK" baseline="0" dirty="0"/>
          </a:p>
          <a:p>
            <a:r>
              <a:rPr lang="da-DK" baseline="0" dirty="0"/>
              <a:t>Under punkt 3 ville jeg mene at man kan kontakte lægen, men at man også godt kunne overveje om der var nogle forebyggende tiltag, som gav mening at implementere for lige netop denne patient, så situationen ikke opstod igen.</a:t>
            </a:r>
          </a:p>
          <a:p>
            <a:endParaRPr lang="da-DK" baseline="0" dirty="0"/>
          </a:p>
          <a:p>
            <a:r>
              <a:rPr lang="da-DK" baseline="0" dirty="0"/>
              <a:t>Er der nogen, der har nogle andre overvejelser? </a:t>
            </a:r>
          </a:p>
        </p:txBody>
      </p:sp>
      <p:sp>
        <p:nvSpPr>
          <p:cNvPr id="4" name="Pladsholder til slidenummer 3"/>
          <p:cNvSpPr>
            <a:spLocks noGrp="1"/>
          </p:cNvSpPr>
          <p:nvPr>
            <p:ph type="sldNum" sz="quarter" idx="10"/>
          </p:nvPr>
        </p:nvSpPr>
        <p:spPr/>
        <p:txBody>
          <a:bodyPr/>
          <a:lstStyle/>
          <a:p>
            <a:fld id="{F3474A10-979B-294A-BD15-9C8FBA9B96A4}" type="slidenum">
              <a:rPr lang="da-DK" smtClean="0"/>
              <a:t>21</a:t>
            </a:fld>
            <a:endParaRPr lang="da-DK"/>
          </a:p>
        </p:txBody>
      </p:sp>
    </p:spTree>
    <p:extLst>
      <p:ext uri="{BB962C8B-B14F-4D97-AF65-F5344CB8AC3E}">
        <p14:creationId xmlns:p14="http://schemas.microsoft.com/office/powerpoint/2010/main" val="370560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Afslutningsvis</a:t>
            </a:r>
            <a:r>
              <a:rPr lang="da-DK" baseline="0" dirty="0"/>
              <a:t> vil jeg gerne gerne høre, hvad I synes om undervisningen og refleksionsværktøjet. Er det noget vi kan bruge i vores samarbejde om urinvejsinfektioner?</a:t>
            </a:r>
          </a:p>
          <a:p>
            <a:endParaRPr lang="da-DK" baseline="0" dirty="0"/>
          </a:p>
          <a:p>
            <a:r>
              <a:rPr lang="da-DK" baseline="0" dirty="0"/>
              <a:t>Hvordan får vi det implementeret?</a:t>
            </a:r>
          </a:p>
          <a:p>
            <a:endParaRPr lang="da-DK" baseline="0" dirty="0"/>
          </a:p>
          <a:p>
            <a:r>
              <a:rPr lang="da-DK" baseline="0" dirty="0"/>
              <a:t>Hvem er ansvarlig?</a:t>
            </a:r>
          </a:p>
          <a:p>
            <a:endParaRPr lang="da-DK" baseline="0" dirty="0"/>
          </a:p>
          <a:p>
            <a:r>
              <a:rPr lang="da-DK" baseline="0" dirty="0"/>
              <a:t>Hvornår følger vi op på om det virker?</a:t>
            </a:r>
            <a:endParaRPr lang="da-DK" dirty="0"/>
          </a:p>
        </p:txBody>
      </p:sp>
      <p:sp>
        <p:nvSpPr>
          <p:cNvPr id="4" name="Pladsholder til diasnummer 3"/>
          <p:cNvSpPr>
            <a:spLocks noGrp="1"/>
          </p:cNvSpPr>
          <p:nvPr>
            <p:ph type="sldNum" sz="quarter" idx="10"/>
          </p:nvPr>
        </p:nvSpPr>
        <p:spPr/>
        <p:txBody>
          <a:bodyPr/>
          <a:lstStyle/>
          <a:p>
            <a:fld id="{F3474A10-979B-294A-BD15-9C8FBA9B96A4}" type="slidenum">
              <a:rPr lang="da-DK" smtClean="0"/>
              <a:t>22</a:t>
            </a:fld>
            <a:endParaRPr lang="da-DK"/>
          </a:p>
        </p:txBody>
      </p:sp>
    </p:spTree>
    <p:extLst>
      <p:ext uri="{BB962C8B-B14F-4D97-AF65-F5344CB8AC3E}">
        <p14:creationId xmlns:p14="http://schemas.microsoft.com/office/powerpoint/2010/main" val="329264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Tusind tak for jeres opmærksomhed!</a:t>
            </a:r>
          </a:p>
        </p:txBody>
      </p:sp>
      <p:sp>
        <p:nvSpPr>
          <p:cNvPr id="4" name="Pladsholder til slidenummer 3"/>
          <p:cNvSpPr>
            <a:spLocks noGrp="1"/>
          </p:cNvSpPr>
          <p:nvPr>
            <p:ph type="sldNum" sz="quarter" idx="10"/>
          </p:nvPr>
        </p:nvSpPr>
        <p:spPr/>
        <p:txBody>
          <a:bodyPr/>
          <a:lstStyle/>
          <a:p>
            <a:fld id="{F3474A10-979B-294A-BD15-9C8FBA9B96A4}" type="slidenum">
              <a:rPr lang="da-DK" smtClean="0"/>
              <a:t>23</a:t>
            </a:fld>
            <a:endParaRPr lang="da-DK"/>
          </a:p>
        </p:txBody>
      </p:sp>
    </p:spTree>
    <p:extLst>
      <p:ext uri="{BB962C8B-B14F-4D97-AF65-F5344CB8AC3E}">
        <p14:creationId xmlns:p14="http://schemas.microsoft.com/office/powerpoint/2010/main" val="88297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a:t>Jeg vil starte med at snakke lidt om, hvorfor det er vigtigt at tale om de mistænkte urinvejsinfektioner. I bund og grund er det, fordi vi behandler rigtig mange af dem. Nogle af behandlingerne kunne være undgået, og det har konsekvenser. Det vil jeg gerne give jer et eksempel på fra et plejecenter jeg har været ude og besøge:</a:t>
            </a:r>
            <a:endParaRPr lang="da-DK" dirty="0"/>
          </a:p>
          <a:p>
            <a:endParaRPr lang="da-DK" noProof="0" dirty="0"/>
          </a:p>
          <a:p>
            <a:r>
              <a:rPr lang="da-DK" noProof="0" dirty="0"/>
              <a:t>Det her er Adam,</a:t>
            </a:r>
            <a:r>
              <a:rPr lang="da-DK" baseline="0" noProof="0" dirty="0"/>
              <a:t> han er dement og bor på et plejecenter. Der er hedebølge og Adam virker </a:t>
            </a:r>
            <a:r>
              <a:rPr lang="da-DK" baseline="0" noProof="0" dirty="0" err="1"/>
              <a:t>idag</a:t>
            </a:r>
            <a:r>
              <a:rPr lang="da-DK" baseline="0" noProof="0" dirty="0"/>
              <a:t> mere forvirret end han plejer og hans urin lugter. Der bliver taget en urinstiks som er positiv. Plejecenteret ringer til lægen. Lægen starter antibiotisk behandling op for en sikkerheds skyld og sender en urinprøven til dyrkning på hospitalet. Hedebølgen slutter og det går bedre og bedre med Adam de næste dage, men da urindyrkningen kommer tilbage viser det sig, at bakterierne i Adams urin er resistente overfor den antibiotika, der blev givet. Lægen ordinerer nu en lidt skrappere type af antibiotika til Adam. Adam har svært ved at tåle den nye type medicin. Han får diarré og kvalme og har svært ved at indtage vand og føde. Da han er en lille mand, går der ikke lang tid før han er så dehydreret, at han må en tur på Hospitalet. På hospitalet får Adam konstateret multiresistente bakterier. Han sendes hjem, men skal nu isoleres i sin bolig. De resistente bakterier spreder sig kort tid efter til to andre beboere på institutionen, der også må isoleres. </a:t>
            </a:r>
          </a:p>
          <a:p>
            <a:endParaRPr lang="da-DK" baseline="0" noProof="0" dirty="0"/>
          </a:p>
          <a:p>
            <a:r>
              <a:rPr lang="da-DK" baseline="0" noProof="0" dirty="0"/>
              <a:t>Der er mange ting, man kan sige om dette eksempel, men det jeg gerne vil have jer til at tage med, er dette:</a:t>
            </a:r>
            <a:endParaRPr lang="da-DK" noProof="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3</a:t>
            </a:fld>
            <a:endParaRPr lang="da-DK"/>
          </a:p>
        </p:txBody>
      </p:sp>
    </p:spTree>
    <p:extLst>
      <p:ext uri="{BB962C8B-B14F-4D97-AF65-F5344CB8AC3E}">
        <p14:creationId xmlns:p14="http://schemas.microsoft.com/office/powerpoint/2010/main" val="233079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Antibiotikabehandling</a:t>
            </a:r>
            <a:r>
              <a:rPr lang="da-DK" baseline="0" noProof="0" dirty="0"/>
              <a:t> kan have konsekvenser for beboeren, de nærmeste omkring omkring beboeren, samfundet, men også jer som plejepersonale, som får en langt større arbejdsbyrde.</a:t>
            </a:r>
          </a:p>
          <a:p>
            <a:endParaRPr lang="da-DK" baseline="0" noProof="0" dirty="0"/>
          </a:p>
          <a:p>
            <a:r>
              <a:rPr lang="da-DK" baseline="0" noProof="0" dirty="0"/>
              <a:t>Selvfølgelig skal vi bruge antibiotika til dem, som er rigtig syge. Problemet er bare, at det kan være svært at finde dem, der har ”en rigtig” urinvejsinfektion. Grunden til at det er svært er, at er at borgerne kan være svære at observere og at kommunikationsvejen fra borger til læge er meget kompleks herude på plejecentrene. </a:t>
            </a:r>
          </a:p>
          <a:p>
            <a:endParaRPr lang="da-DK" baseline="0" noProof="0" dirty="0"/>
          </a:p>
          <a:p>
            <a:r>
              <a:rPr lang="da-DK" baseline="0" noProof="0" dirty="0"/>
              <a:t>I kender den jo, men lad mig lige vise jer, hvordan det ser ud i et diagram.</a:t>
            </a:r>
          </a:p>
        </p:txBody>
      </p:sp>
      <p:sp>
        <p:nvSpPr>
          <p:cNvPr id="4" name="Pladsholder til slidenummer 3"/>
          <p:cNvSpPr>
            <a:spLocks noGrp="1"/>
          </p:cNvSpPr>
          <p:nvPr>
            <p:ph type="sldNum" sz="quarter" idx="10"/>
          </p:nvPr>
        </p:nvSpPr>
        <p:spPr/>
        <p:txBody>
          <a:bodyPr/>
          <a:lstStyle/>
          <a:p>
            <a:fld id="{F3474A10-979B-294A-BD15-9C8FBA9B96A4}" type="slidenum">
              <a:rPr lang="da-DK" smtClean="0"/>
              <a:t>4</a:t>
            </a:fld>
            <a:endParaRPr lang="da-DK"/>
          </a:p>
        </p:txBody>
      </p:sp>
    </p:spTree>
    <p:extLst>
      <p:ext uri="{BB962C8B-B14F-4D97-AF65-F5344CB8AC3E}">
        <p14:creationId xmlns:p14="http://schemas.microsoft.com/office/powerpoint/2010/main" val="28095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Det</a:t>
            </a:r>
            <a:r>
              <a:rPr lang="en-GB" dirty="0"/>
              <a:t> I </a:t>
            </a:r>
            <a:r>
              <a:rPr lang="en-GB" dirty="0" err="1"/>
              <a:t>ser</a:t>
            </a:r>
            <a:r>
              <a:rPr lang="en-GB" dirty="0"/>
              <a:t> her</a:t>
            </a:r>
            <a:r>
              <a:rPr lang="en-GB" baseline="0" dirty="0"/>
              <a:t> </a:t>
            </a:r>
            <a:r>
              <a:rPr lang="en-GB" baseline="0" dirty="0" err="1"/>
              <a:t>er</a:t>
            </a:r>
            <a:r>
              <a:rPr lang="en-GB" baseline="0" dirty="0"/>
              <a:t> </a:t>
            </a:r>
            <a:r>
              <a:rPr lang="en-GB" baseline="0" dirty="0" err="1"/>
              <a:t>kommunikationsvejen</a:t>
            </a:r>
            <a:r>
              <a:rPr lang="en-GB" baseline="0" dirty="0"/>
              <a:t> </a:t>
            </a:r>
            <a:r>
              <a:rPr lang="en-GB" baseline="0" dirty="0" err="1"/>
              <a:t>fra</a:t>
            </a:r>
            <a:r>
              <a:rPr lang="en-GB" baseline="0" dirty="0"/>
              <a:t> </a:t>
            </a:r>
            <a:r>
              <a:rPr lang="en-GB" baseline="0" dirty="0" err="1"/>
              <a:t>borgeren</a:t>
            </a:r>
            <a:r>
              <a:rPr lang="en-GB" baseline="0" dirty="0"/>
              <a:t> med </a:t>
            </a:r>
            <a:r>
              <a:rPr lang="en-GB" baseline="0" dirty="0" err="1"/>
              <a:t>mistænkt</a:t>
            </a:r>
            <a:r>
              <a:rPr lang="en-GB" baseline="0" dirty="0"/>
              <a:t> </a:t>
            </a:r>
            <a:r>
              <a:rPr lang="en-GB" baseline="0" dirty="0" err="1"/>
              <a:t>urinvejsinfektion</a:t>
            </a:r>
            <a:r>
              <a:rPr lang="en-GB" baseline="0" dirty="0"/>
              <a:t> </a:t>
            </a:r>
            <a:r>
              <a:rPr lang="en-GB" baseline="0" dirty="0" err="1"/>
              <a:t>til</a:t>
            </a:r>
            <a:r>
              <a:rPr lang="en-GB" baseline="0" dirty="0"/>
              <a:t> </a:t>
            </a:r>
            <a:r>
              <a:rPr lang="en-GB" baseline="0" dirty="0" err="1"/>
              <a:t>lægen</a:t>
            </a:r>
            <a:r>
              <a:rPr lang="en-GB" baseline="0" dirty="0"/>
              <a:t>. Der </a:t>
            </a:r>
            <a:r>
              <a:rPr lang="en-GB" baseline="0" dirty="0" err="1"/>
              <a:t>er</a:t>
            </a:r>
            <a:r>
              <a:rPr lang="en-GB" baseline="0" dirty="0"/>
              <a:t> mange </a:t>
            </a:r>
            <a:r>
              <a:rPr lang="en-GB" baseline="0" dirty="0" err="1"/>
              <a:t>forskellige</a:t>
            </a:r>
            <a:r>
              <a:rPr lang="en-GB" baseline="0" dirty="0"/>
              <a:t> </a:t>
            </a:r>
            <a:r>
              <a:rPr lang="en-GB" baseline="0" dirty="0" err="1"/>
              <a:t>veje</a:t>
            </a:r>
            <a:r>
              <a:rPr lang="en-GB" baseline="0" dirty="0"/>
              <a:t> </a:t>
            </a:r>
            <a:r>
              <a:rPr lang="en-GB" baseline="0" dirty="0" err="1"/>
              <a:t>fra</a:t>
            </a:r>
            <a:r>
              <a:rPr lang="en-GB" baseline="0" dirty="0"/>
              <a:t> </a:t>
            </a:r>
            <a:r>
              <a:rPr lang="en-GB" baseline="0" dirty="0" err="1"/>
              <a:t>borger</a:t>
            </a:r>
            <a:r>
              <a:rPr lang="en-GB" baseline="0" dirty="0"/>
              <a:t> </a:t>
            </a:r>
            <a:r>
              <a:rPr lang="en-GB" baseline="0" dirty="0" err="1"/>
              <a:t>til</a:t>
            </a:r>
            <a:r>
              <a:rPr lang="en-GB" baseline="0" dirty="0"/>
              <a:t> </a:t>
            </a:r>
            <a:r>
              <a:rPr lang="en-GB" baseline="0" dirty="0" err="1"/>
              <a:t>læge</a:t>
            </a:r>
            <a:r>
              <a:rPr lang="en-GB" baseline="0" dirty="0"/>
              <a:t>, men de </a:t>
            </a:r>
            <a:r>
              <a:rPr lang="en-GB" baseline="0" dirty="0" err="1"/>
              <a:t>mørkeblå</a:t>
            </a:r>
            <a:r>
              <a:rPr lang="en-GB" baseline="0" dirty="0"/>
              <a:t> pile </a:t>
            </a:r>
            <a:r>
              <a:rPr lang="en-GB" baseline="0" dirty="0" err="1"/>
              <a:t>viser</a:t>
            </a:r>
            <a:r>
              <a:rPr lang="en-GB" baseline="0" dirty="0"/>
              <a:t> de </a:t>
            </a:r>
            <a:r>
              <a:rPr lang="en-GB" baseline="0" dirty="0" err="1"/>
              <a:t>kommunikationsveje</a:t>
            </a:r>
            <a:r>
              <a:rPr lang="en-GB" baseline="0" dirty="0"/>
              <a:t>, der </a:t>
            </a:r>
            <a:r>
              <a:rPr lang="en-GB" baseline="0" dirty="0" err="1"/>
              <a:t>sker</a:t>
            </a:r>
            <a:r>
              <a:rPr lang="en-GB" baseline="0" dirty="0"/>
              <a:t> tit </a:t>
            </a:r>
            <a:r>
              <a:rPr lang="en-GB" baseline="0" dirty="0" err="1"/>
              <a:t>og</a:t>
            </a:r>
            <a:r>
              <a:rPr lang="en-GB" baseline="0" dirty="0"/>
              <a:t> de </a:t>
            </a:r>
            <a:r>
              <a:rPr lang="en-GB" baseline="0" dirty="0" err="1"/>
              <a:t>lyseblå</a:t>
            </a:r>
            <a:r>
              <a:rPr lang="en-GB" baseline="0" dirty="0"/>
              <a:t> </a:t>
            </a:r>
            <a:r>
              <a:rPr lang="en-GB" baseline="0" dirty="0" err="1"/>
              <a:t>viser</a:t>
            </a:r>
            <a:r>
              <a:rPr lang="en-GB" baseline="0" dirty="0"/>
              <a:t> de </a:t>
            </a:r>
            <a:r>
              <a:rPr lang="en-GB" baseline="0" dirty="0" err="1"/>
              <a:t>kommunikationsveje</a:t>
            </a:r>
            <a:r>
              <a:rPr lang="en-GB" baseline="0" dirty="0"/>
              <a:t>, der </a:t>
            </a:r>
            <a:r>
              <a:rPr lang="en-GB" baseline="0" dirty="0" err="1"/>
              <a:t>sker</a:t>
            </a:r>
            <a:r>
              <a:rPr lang="en-GB" baseline="0" dirty="0"/>
              <a:t> </a:t>
            </a:r>
            <a:r>
              <a:rPr lang="en-GB" baseline="0" dirty="0" err="1"/>
              <a:t>sjældent</a:t>
            </a:r>
            <a:r>
              <a:rPr lang="en-GB" baseline="0" dirty="0"/>
              <a:t>.</a:t>
            </a:r>
          </a:p>
          <a:p>
            <a:endParaRPr lang="en-GB" baseline="0" dirty="0"/>
          </a:p>
          <a:p>
            <a:r>
              <a:rPr lang="en-GB" baseline="0" dirty="0"/>
              <a:t>Der </a:t>
            </a:r>
            <a:r>
              <a:rPr lang="en-GB" baseline="0" dirty="0" err="1"/>
              <a:t>er</a:t>
            </a:r>
            <a:r>
              <a:rPr lang="en-GB" baseline="0" dirty="0"/>
              <a:t> </a:t>
            </a:r>
            <a:r>
              <a:rPr lang="en-GB" baseline="0" dirty="0" err="1"/>
              <a:t>en</a:t>
            </a:r>
            <a:r>
              <a:rPr lang="en-GB" baseline="0" dirty="0"/>
              <a:t> del </a:t>
            </a:r>
            <a:r>
              <a:rPr lang="en-GB" baseline="0" dirty="0" err="1"/>
              <a:t>vigtige</a:t>
            </a:r>
            <a:r>
              <a:rPr lang="en-GB" baseline="0" dirty="0"/>
              <a:t> ting, at </a:t>
            </a:r>
            <a:r>
              <a:rPr lang="en-GB" baseline="0" dirty="0" err="1"/>
              <a:t>lægge</a:t>
            </a:r>
            <a:r>
              <a:rPr lang="en-GB" baseline="0" dirty="0"/>
              <a:t> </a:t>
            </a:r>
            <a:r>
              <a:rPr lang="en-GB" baseline="0" dirty="0" err="1"/>
              <a:t>mærke</a:t>
            </a:r>
            <a:r>
              <a:rPr lang="en-GB" baseline="0" dirty="0"/>
              <a:t> </a:t>
            </a:r>
            <a:r>
              <a:rPr lang="en-GB" baseline="0" dirty="0" err="1"/>
              <a:t>til</a:t>
            </a:r>
            <a:r>
              <a:rPr lang="en-GB" baseline="0" dirty="0"/>
              <a:t> I </a:t>
            </a:r>
            <a:r>
              <a:rPr lang="en-GB" baseline="0" dirty="0" err="1"/>
              <a:t>dette</a:t>
            </a:r>
            <a:r>
              <a:rPr lang="en-GB" baseline="0" dirty="0"/>
              <a:t> diagram. </a:t>
            </a:r>
          </a:p>
          <a:p>
            <a:endParaRPr lang="en-GB" baseline="0" dirty="0"/>
          </a:p>
          <a:p>
            <a:pPr marL="228600" indent="-228600">
              <a:buAutoNum type="arabicPeriod"/>
            </a:pPr>
            <a:r>
              <a:rPr lang="en-GB" baseline="0" dirty="0"/>
              <a:t>For </a:t>
            </a:r>
            <a:r>
              <a:rPr lang="en-GB" baseline="0" dirty="0" err="1"/>
              <a:t>det</a:t>
            </a:r>
            <a:r>
              <a:rPr lang="en-GB" baseline="0" dirty="0"/>
              <a:t> </a:t>
            </a:r>
            <a:r>
              <a:rPr lang="en-GB" baseline="0" dirty="0" err="1"/>
              <a:t>første</a:t>
            </a:r>
            <a:r>
              <a:rPr lang="en-GB" baseline="0" dirty="0"/>
              <a:t>, </a:t>
            </a:r>
            <a:r>
              <a:rPr lang="en-GB" baseline="0" dirty="0" err="1"/>
              <a:t>går</a:t>
            </a:r>
            <a:r>
              <a:rPr lang="en-GB" baseline="0" dirty="0"/>
              <a:t> </a:t>
            </a:r>
            <a:r>
              <a:rPr lang="en-GB" baseline="0" dirty="0" err="1"/>
              <a:t>kommunikationen</a:t>
            </a:r>
            <a:r>
              <a:rPr lang="en-GB" baseline="0" dirty="0"/>
              <a:t> </a:t>
            </a:r>
            <a:r>
              <a:rPr lang="en-GB" baseline="0" dirty="0" err="1"/>
              <a:t>igennem</a:t>
            </a:r>
            <a:r>
              <a:rPr lang="en-GB" baseline="0" dirty="0"/>
              <a:t> </a:t>
            </a:r>
            <a:r>
              <a:rPr lang="en-GB" baseline="0" dirty="0" err="1"/>
              <a:t>rigtig</a:t>
            </a:r>
            <a:r>
              <a:rPr lang="en-GB" baseline="0" dirty="0"/>
              <a:t> mange led. </a:t>
            </a:r>
            <a:r>
              <a:rPr lang="en-GB" baseline="0" dirty="0" err="1"/>
              <a:t>Det</a:t>
            </a:r>
            <a:r>
              <a:rPr lang="en-GB" baseline="0" dirty="0"/>
              <a:t> </a:t>
            </a:r>
            <a:r>
              <a:rPr lang="en-GB" baseline="0" dirty="0" err="1"/>
              <a:t>er</a:t>
            </a:r>
            <a:r>
              <a:rPr lang="en-GB" baseline="0" dirty="0"/>
              <a:t> </a:t>
            </a:r>
            <a:r>
              <a:rPr lang="en-GB" baseline="0" dirty="0" err="1"/>
              <a:t>typisk</a:t>
            </a:r>
            <a:r>
              <a:rPr lang="en-GB" baseline="0" dirty="0"/>
              <a:t> </a:t>
            </a:r>
            <a:r>
              <a:rPr lang="en-GB" baseline="0" dirty="0" err="1"/>
              <a:t>en</a:t>
            </a:r>
            <a:r>
              <a:rPr lang="en-GB" baseline="0" dirty="0"/>
              <a:t> SOSU </a:t>
            </a:r>
            <a:r>
              <a:rPr lang="en-GB" baseline="0" dirty="0" err="1"/>
              <a:t>hjælper</a:t>
            </a:r>
            <a:r>
              <a:rPr lang="en-GB" baseline="0" dirty="0"/>
              <a:t> </a:t>
            </a:r>
            <a:r>
              <a:rPr lang="en-GB" baseline="0" dirty="0" err="1"/>
              <a:t>eller</a:t>
            </a:r>
            <a:r>
              <a:rPr lang="en-GB" baseline="0" dirty="0"/>
              <a:t> assistant, der </a:t>
            </a:r>
            <a:r>
              <a:rPr lang="en-GB" baseline="0" dirty="0" err="1"/>
              <a:t>mistænker</a:t>
            </a:r>
            <a:r>
              <a:rPr lang="en-GB" baseline="0" dirty="0"/>
              <a:t> </a:t>
            </a:r>
            <a:r>
              <a:rPr lang="en-GB" baseline="0" dirty="0" err="1"/>
              <a:t>en</a:t>
            </a:r>
            <a:r>
              <a:rPr lang="en-GB" baseline="0" dirty="0"/>
              <a:t> </a:t>
            </a:r>
            <a:r>
              <a:rPr lang="en-GB" baseline="0" dirty="0" err="1"/>
              <a:t>urinvejsinfektion</a:t>
            </a:r>
            <a:r>
              <a:rPr lang="en-GB" baseline="0" dirty="0"/>
              <a:t>. </a:t>
            </a:r>
            <a:r>
              <a:rPr lang="en-GB" baseline="0" dirty="0" err="1"/>
              <a:t>En</a:t>
            </a:r>
            <a:r>
              <a:rPr lang="en-GB" baseline="0" dirty="0"/>
              <a:t> SOSU-</a:t>
            </a:r>
            <a:r>
              <a:rPr lang="en-GB" baseline="0" dirty="0" err="1"/>
              <a:t>hjælper</a:t>
            </a:r>
            <a:r>
              <a:rPr lang="en-GB" baseline="0" dirty="0"/>
              <a:t> </a:t>
            </a:r>
            <a:r>
              <a:rPr lang="en-GB" baseline="0" dirty="0" err="1"/>
              <a:t>må</a:t>
            </a:r>
            <a:r>
              <a:rPr lang="en-GB" baseline="0" dirty="0"/>
              <a:t> </a:t>
            </a:r>
            <a:r>
              <a:rPr lang="en-GB" baseline="0" dirty="0" err="1"/>
              <a:t>typisk</a:t>
            </a:r>
            <a:r>
              <a:rPr lang="en-GB" baseline="0" dirty="0"/>
              <a:t> </a:t>
            </a:r>
            <a:r>
              <a:rPr lang="en-GB" baseline="0" dirty="0" err="1"/>
              <a:t>ikke</a:t>
            </a:r>
            <a:r>
              <a:rPr lang="en-GB" baseline="0" dirty="0"/>
              <a:t> </a:t>
            </a:r>
            <a:r>
              <a:rPr lang="en-GB" baseline="0" dirty="0" err="1"/>
              <a:t>ringe</a:t>
            </a:r>
            <a:r>
              <a:rPr lang="en-GB" baseline="0" dirty="0"/>
              <a:t> </a:t>
            </a:r>
            <a:r>
              <a:rPr lang="en-GB" baseline="0" dirty="0" err="1"/>
              <a:t>til</a:t>
            </a:r>
            <a:r>
              <a:rPr lang="en-GB" baseline="0" dirty="0"/>
              <a:t> </a:t>
            </a:r>
            <a:r>
              <a:rPr lang="en-GB" baseline="0" dirty="0" err="1"/>
              <a:t>lægen</a:t>
            </a:r>
            <a:r>
              <a:rPr lang="en-GB" baseline="0" dirty="0"/>
              <a:t>, </a:t>
            </a:r>
            <a:r>
              <a:rPr lang="en-GB" baseline="0" dirty="0" err="1"/>
              <a:t>så</a:t>
            </a:r>
            <a:r>
              <a:rPr lang="en-GB" baseline="0" dirty="0"/>
              <a:t> </a:t>
            </a:r>
            <a:r>
              <a:rPr lang="en-GB" baseline="0" dirty="0" err="1"/>
              <a:t>observationerne</a:t>
            </a:r>
            <a:r>
              <a:rPr lang="en-GB" baseline="0" dirty="0"/>
              <a:t> </a:t>
            </a:r>
            <a:r>
              <a:rPr lang="en-GB" baseline="0" dirty="0" err="1"/>
              <a:t>videregives</a:t>
            </a:r>
            <a:r>
              <a:rPr lang="en-GB" baseline="0" dirty="0"/>
              <a:t> </a:t>
            </a:r>
            <a:r>
              <a:rPr lang="en-GB" baseline="0" dirty="0" err="1"/>
              <a:t>til</a:t>
            </a:r>
            <a:r>
              <a:rPr lang="en-GB" baseline="0" dirty="0"/>
              <a:t> </a:t>
            </a:r>
            <a:r>
              <a:rPr lang="en-GB" baseline="0" dirty="0" err="1"/>
              <a:t>en</a:t>
            </a:r>
            <a:r>
              <a:rPr lang="en-GB" baseline="0" dirty="0"/>
              <a:t> assistant </a:t>
            </a:r>
            <a:r>
              <a:rPr lang="en-GB" baseline="0" dirty="0" err="1"/>
              <a:t>eller</a:t>
            </a:r>
            <a:r>
              <a:rPr lang="en-GB" baseline="0" dirty="0"/>
              <a:t> </a:t>
            </a:r>
            <a:r>
              <a:rPr lang="en-GB" baseline="0" dirty="0" err="1"/>
              <a:t>en</a:t>
            </a:r>
            <a:r>
              <a:rPr lang="en-GB" baseline="0" dirty="0"/>
              <a:t> </a:t>
            </a:r>
            <a:r>
              <a:rPr lang="en-GB" baseline="0" dirty="0" err="1"/>
              <a:t>sygeplejerske</a:t>
            </a:r>
            <a:r>
              <a:rPr lang="en-GB" baseline="0" dirty="0"/>
              <a:t>. </a:t>
            </a:r>
            <a:r>
              <a:rPr lang="en-GB" baseline="0" dirty="0" err="1"/>
              <a:t>Når</a:t>
            </a:r>
            <a:r>
              <a:rPr lang="en-GB" baseline="0" dirty="0"/>
              <a:t> man fatter </a:t>
            </a:r>
            <a:r>
              <a:rPr lang="en-GB" baseline="0" dirty="0" err="1"/>
              <a:t>mistanke</a:t>
            </a:r>
            <a:r>
              <a:rPr lang="en-GB" baseline="0" dirty="0"/>
              <a:t> </a:t>
            </a:r>
            <a:r>
              <a:rPr lang="en-GB" baseline="0" dirty="0" err="1"/>
              <a:t>vil</a:t>
            </a:r>
            <a:r>
              <a:rPr lang="en-GB" baseline="0" dirty="0"/>
              <a:t> </a:t>
            </a:r>
            <a:r>
              <a:rPr lang="en-GB" baseline="0" dirty="0" err="1"/>
              <a:t>det</a:t>
            </a:r>
            <a:r>
              <a:rPr lang="en-GB" baseline="0" dirty="0"/>
              <a:t> </a:t>
            </a:r>
            <a:r>
              <a:rPr lang="en-GB" baseline="0" dirty="0" err="1"/>
              <a:t>typisk</a:t>
            </a:r>
            <a:r>
              <a:rPr lang="en-GB" baseline="0" dirty="0"/>
              <a:t> </a:t>
            </a:r>
            <a:r>
              <a:rPr lang="en-GB" baseline="0" dirty="0" err="1"/>
              <a:t>være</a:t>
            </a:r>
            <a:r>
              <a:rPr lang="en-GB" baseline="0" dirty="0"/>
              <a:t> </a:t>
            </a:r>
            <a:r>
              <a:rPr lang="en-GB" baseline="0" dirty="0" err="1"/>
              <a:t>lidt</a:t>
            </a:r>
            <a:r>
              <a:rPr lang="en-GB" baseline="0" dirty="0"/>
              <a:t> op </a:t>
            </a:r>
            <a:r>
              <a:rPr lang="en-GB" baseline="0" dirty="0" err="1"/>
              <a:t>af</a:t>
            </a:r>
            <a:r>
              <a:rPr lang="en-GB" baseline="0" dirty="0"/>
              <a:t> </a:t>
            </a:r>
            <a:r>
              <a:rPr lang="en-GB" baseline="0" dirty="0" err="1"/>
              <a:t>formiddagen</a:t>
            </a:r>
            <a:r>
              <a:rPr lang="en-GB" baseline="0" dirty="0"/>
              <a:t>, </a:t>
            </a:r>
            <a:r>
              <a:rPr lang="en-GB" baseline="0" dirty="0" err="1"/>
              <a:t>så</a:t>
            </a:r>
            <a:r>
              <a:rPr lang="en-GB" baseline="0" dirty="0"/>
              <a:t> den der </a:t>
            </a:r>
            <a:r>
              <a:rPr lang="en-GB" baseline="0" dirty="0" err="1"/>
              <a:t>kontakter</a:t>
            </a:r>
            <a:r>
              <a:rPr lang="en-GB" baseline="0" dirty="0"/>
              <a:t> </a:t>
            </a:r>
            <a:r>
              <a:rPr lang="en-GB" baseline="0" dirty="0" err="1"/>
              <a:t>praksis</a:t>
            </a:r>
            <a:r>
              <a:rPr lang="en-GB" baseline="0" dirty="0"/>
              <a:t> </a:t>
            </a:r>
            <a:r>
              <a:rPr lang="en-GB" baseline="0" dirty="0" err="1"/>
              <a:t>vil</a:t>
            </a:r>
            <a:r>
              <a:rPr lang="en-GB" baseline="0" dirty="0"/>
              <a:t> </a:t>
            </a:r>
            <a:r>
              <a:rPr lang="en-GB" baseline="0" dirty="0" err="1"/>
              <a:t>typisk</a:t>
            </a:r>
            <a:r>
              <a:rPr lang="en-GB" baseline="0" dirty="0"/>
              <a:t> </a:t>
            </a:r>
            <a:r>
              <a:rPr lang="en-GB" baseline="0" dirty="0" err="1"/>
              <a:t>få</a:t>
            </a:r>
            <a:r>
              <a:rPr lang="en-GB" baseline="0" dirty="0"/>
              <a:t> fat I </a:t>
            </a:r>
            <a:r>
              <a:rPr lang="en-GB" baseline="0" dirty="0" err="1"/>
              <a:t>en</a:t>
            </a:r>
            <a:r>
              <a:rPr lang="en-GB" baseline="0" dirty="0"/>
              <a:t> </a:t>
            </a:r>
            <a:r>
              <a:rPr lang="en-GB" baseline="0" dirty="0" err="1"/>
              <a:t>lægesekretær</a:t>
            </a:r>
            <a:r>
              <a:rPr lang="en-GB" baseline="0" dirty="0"/>
              <a:t> </a:t>
            </a:r>
            <a:r>
              <a:rPr lang="en-GB" baseline="0" dirty="0" err="1"/>
              <a:t>eller</a:t>
            </a:r>
            <a:r>
              <a:rPr lang="en-GB" baseline="0" dirty="0"/>
              <a:t> </a:t>
            </a:r>
            <a:r>
              <a:rPr lang="en-GB" baseline="0" dirty="0" err="1"/>
              <a:t>sygeplejeske</a:t>
            </a:r>
            <a:r>
              <a:rPr lang="en-GB" baseline="0" dirty="0"/>
              <a:t>, </a:t>
            </a:r>
            <a:r>
              <a:rPr lang="en-GB" baseline="0" dirty="0" err="1"/>
              <a:t>som</a:t>
            </a:r>
            <a:r>
              <a:rPr lang="en-GB" baseline="0" dirty="0"/>
              <a:t> </a:t>
            </a:r>
            <a:r>
              <a:rPr lang="en-GB" baseline="0" dirty="0" err="1"/>
              <a:t>derefter</a:t>
            </a:r>
            <a:r>
              <a:rPr lang="en-GB" baseline="0" dirty="0"/>
              <a:t> giver </a:t>
            </a:r>
            <a:r>
              <a:rPr lang="en-GB" baseline="0" dirty="0" err="1"/>
              <a:t>beskeden</a:t>
            </a:r>
            <a:r>
              <a:rPr lang="en-GB" baseline="0" dirty="0"/>
              <a:t> </a:t>
            </a:r>
            <a:r>
              <a:rPr lang="en-GB" baseline="0" dirty="0" err="1"/>
              <a:t>videre</a:t>
            </a:r>
            <a:r>
              <a:rPr lang="en-GB" baseline="0" dirty="0"/>
              <a:t> </a:t>
            </a:r>
            <a:r>
              <a:rPr lang="en-GB" baseline="0" dirty="0" err="1"/>
              <a:t>til</a:t>
            </a:r>
            <a:r>
              <a:rPr lang="en-GB" baseline="0" dirty="0"/>
              <a:t> </a:t>
            </a:r>
            <a:r>
              <a:rPr lang="en-GB" baseline="0" dirty="0" err="1"/>
              <a:t>lægen</a:t>
            </a:r>
            <a:r>
              <a:rPr lang="en-GB" baseline="0" dirty="0"/>
              <a:t>. </a:t>
            </a:r>
            <a:r>
              <a:rPr lang="en-GB" baseline="0" dirty="0" err="1"/>
              <a:t>Det</a:t>
            </a:r>
            <a:r>
              <a:rPr lang="en-GB" baseline="0" dirty="0"/>
              <a:t> minder </a:t>
            </a:r>
            <a:r>
              <a:rPr lang="en-GB" baseline="0" dirty="0" err="1"/>
              <a:t>mig</a:t>
            </a:r>
            <a:r>
              <a:rPr lang="en-GB" baseline="0" dirty="0"/>
              <a:t> </a:t>
            </a:r>
            <a:r>
              <a:rPr lang="en-GB" baseline="0" dirty="0" err="1"/>
              <a:t>meget</a:t>
            </a:r>
            <a:r>
              <a:rPr lang="en-GB" baseline="0" dirty="0"/>
              <a:t> om </a:t>
            </a:r>
            <a:r>
              <a:rPr lang="en-GB" baseline="0" dirty="0" err="1"/>
              <a:t>en</a:t>
            </a:r>
            <a:r>
              <a:rPr lang="en-GB" baseline="0" dirty="0"/>
              <a:t> </a:t>
            </a:r>
            <a:r>
              <a:rPr lang="en-GB" baseline="0" dirty="0" err="1"/>
              <a:t>hviskeleg</a:t>
            </a:r>
            <a:r>
              <a:rPr lang="en-GB" baseline="0" dirty="0"/>
              <a:t>, </a:t>
            </a:r>
            <a:r>
              <a:rPr lang="en-GB" baseline="0" dirty="0" err="1"/>
              <a:t>jeg</a:t>
            </a:r>
            <a:r>
              <a:rPr lang="en-GB" baseline="0" dirty="0"/>
              <a:t> </a:t>
            </a:r>
            <a:r>
              <a:rPr lang="en-GB" baseline="0" dirty="0" err="1"/>
              <a:t>legede</a:t>
            </a:r>
            <a:r>
              <a:rPr lang="en-GB" baseline="0" dirty="0"/>
              <a:t> da </a:t>
            </a:r>
            <a:r>
              <a:rPr lang="en-GB" baseline="0" dirty="0" err="1"/>
              <a:t>jeg</a:t>
            </a:r>
            <a:r>
              <a:rPr lang="en-GB" baseline="0" dirty="0"/>
              <a:t> </a:t>
            </a:r>
            <a:r>
              <a:rPr lang="en-GB" baseline="0" dirty="0" err="1"/>
              <a:t>var</a:t>
            </a:r>
            <a:r>
              <a:rPr lang="en-GB" baseline="0" dirty="0"/>
              <a:t> </a:t>
            </a:r>
            <a:r>
              <a:rPr lang="en-GB" baseline="0" dirty="0" err="1"/>
              <a:t>yngre</a:t>
            </a:r>
            <a:r>
              <a:rPr lang="en-GB" baseline="0" dirty="0"/>
              <a:t>. I </a:t>
            </a:r>
            <a:r>
              <a:rPr lang="en-GB" baseline="0" dirty="0" err="1"/>
              <a:t>kender</a:t>
            </a:r>
            <a:r>
              <a:rPr lang="en-GB" baseline="0" dirty="0"/>
              <a:t> den </a:t>
            </a:r>
            <a:r>
              <a:rPr lang="en-GB" baseline="0" dirty="0" err="1"/>
              <a:t>sikkert</a:t>
            </a:r>
            <a:r>
              <a:rPr lang="en-GB" baseline="0" dirty="0"/>
              <a:t>. </a:t>
            </a:r>
            <a:r>
              <a:rPr lang="en-GB" baseline="0" dirty="0" err="1"/>
              <a:t>Jeg</a:t>
            </a:r>
            <a:r>
              <a:rPr lang="en-GB" baseline="0" dirty="0"/>
              <a:t> starter med at </a:t>
            </a:r>
            <a:r>
              <a:rPr lang="en-GB" baseline="0" dirty="0" err="1"/>
              <a:t>hviske</a:t>
            </a:r>
            <a:r>
              <a:rPr lang="en-GB" baseline="0" dirty="0"/>
              <a:t> </a:t>
            </a:r>
            <a:r>
              <a:rPr lang="en-GB" baseline="0" dirty="0" err="1"/>
              <a:t>en</a:t>
            </a:r>
            <a:r>
              <a:rPr lang="en-GB" baseline="0" dirty="0"/>
              <a:t> </a:t>
            </a:r>
            <a:r>
              <a:rPr lang="en-GB" baseline="0" dirty="0" err="1"/>
              <a:t>sætning</a:t>
            </a:r>
            <a:r>
              <a:rPr lang="en-GB" baseline="0" dirty="0"/>
              <a:t> </a:t>
            </a:r>
            <a:r>
              <a:rPr lang="en-GB" baseline="0" dirty="0" err="1"/>
              <a:t>i</a:t>
            </a:r>
            <a:r>
              <a:rPr lang="en-GB" baseline="0" dirty="0"/>
              <a:t> </a:t>
            </a:r>
            <a:r>
              <a:rPr lang="en-GB" baseline="0" dirty="0" err="1"/>
              <a:t>øret</a:t>
            </a:r>
            <a:r>
              <a:rPr lang="en-GB" baseline="0" dirty="0"/>
              <a:t> </a:t>
            </a:r>
            <a:r>
              <a:rPr lang="en-GB" baseline="0" dirty="0" err="1"/>
              <a:t>på</a:t>
            </a:r>
            <a:r>
              <a:rPr lang="en-GB" baseline="0" dirty="0"/>
              <a:t> dig, </a:t>
            </a:r>
            <a:r>
              <a:rPr lang="en-GB" baseline="0" dirty="0" err="1"/>
              <a:t>og</a:t>
            </a:r>
            <a:r>
              <a:rPr lang="en-GB" baseline="0" dirty="0"/>
              <a:t> du </a:t>
            </a:r>
            <a:r>
              <a:rPr lang="en-GB" baseline="0" dirty="0" err="1"/>
              <a:t>hvisker</a:t>
            </a:r>
            <a:r>
              <a:rPr lang="en-GB" baseline="0" dirty="0"/>
              <a:t> den </a:t>
            </a:r>
            <a:r>
              <a:rPr lang="en-GB" baseline="0" dirty="0" err="1"/>
              <a:t>til</a:t>
            </a:r>
            <a:r>
              <a:rPr lang="en-GB" baseline="0" dirty="0"/>
              <a:t> din </a:t>
            </a:r>
            <a:r>
              <a:rPr lang="en-GB" baseline="0" dirty="0" err="1"/>
              <a:t>sidemand</a:t>
            </a:r>
            <a:r>
              <a:rPr lang="en-GB" baseline="0" dirty="0"/>
              <a:t>, </a:t>
            </a:r>
            <a:r>
              <a:rPr lang="en-GB" baseline="0" dirty="0" err="1"/>
              <a:t>som</a:t>
            </a:r>
            <a:r>
              <a:rPr lang="en-GB" baseline="0" dirty="0"/>
              <a:t> </a:t>
            </a:r>
            <a:r>
              <a:rPr lang="en-GB" baseline="0" dirty="0" err="1"/>
              <a:t>hvisker</a:t>
            </a:r>
            <a:r>
              <a:rPr lang="en-GB" baseline="0" dirty="0"/>
              <a:t> den </a:t>
            </a:r>
            <a:r>
              <a:rPr lang="en-GB" baseline="0" dirty="0" err="1"/>
              <a:t>til</a:t>
            </a:r>
            <a:r>
              <a:rPr lang="en-GB" baseline="0" dirty="0"/>
              <a:t> sin </a:t>
            </a:r>
            <a:r>
              <a:rPr lang="en-GB" baseline="0" dirty="0" err="1"/>
              <a:t>sidemand</a:t>
            </a:r>
            <a:r>
              <a:rPr lang="en-GB" baseline="0" dirty="0"/>
              <a:t> </a:t>
            </a:r>
            <a:r>
              <a:rPr lang="en-GB" baseline="0" dirty="0" err="1"/>
              <a:t>osv</a:t>
            </a:r>
            <a:r>
              <a:rPr lang="en-GB" baseline="0" dirty="0"/>
              <a:t>. </a:t>
            </a:r>
            <a:r>
              <a:rPr lang="en-GB" baseline="0" dirty="0" err="1"/>
              <a:t>Indtil</a:t>
            </a:r>
            <a:r>
              <a:rPr lang="en-GB" baseline="0" dirty="0"/>
              <a:t> den ender </a:t>
            </a:r>
            <a:r>
              <a:rPr lang="en-GB" baseline="0" dirty="0" err="1"/>
              <a:t>hos</a:t>
            </a:r>
            <a:r>
              <a:rPr lang="en-GB" baseline="0" dirty="0"/>
              <a:t> den </a:t>
            </a:r>
            <a:r>
              <a:rPr lang="en-GB" baseline="0" dirty="0" err="1"/>
              <a:t>sidste</a:t>
            </a:r>
            <a:r>
              <a:rPr lang="en-GB" baseline="0" dirty="0"/>
              <a:t> </a:t>
            </a:r>
            <a:r>
              <a:rPr lang="en-GB" baseline="0" dirty="0" err="1"/>
              <a:t>mand</a:t>
            </a:r>
            <a:r>
              <a:rPr lang="en-GB" baseline="0" dirty="0"/>
              <a:t>. </a:t>
            </a:r>
            <a:r>
              <a:rPr lang="en-GB" baseline="0" dirty="0" err="1"/>
              <a:t>Hvis</a:t>
            </a:r>
            <a:r>
              <a:rPr lang="en-GB" baseline="0" dirty="0"/>
              <a:t> </a:t>
            </a:r>
            <a:r>
              <a:rPr lang="en-GB" baseline="0" dirty="0" err="1"/>
              <a:t>skal</a:t>
            </a:r>
            <a:r>
              <a:rPr lang="en-GB" baseline="0" dirty="0"/>
              <a:t> </a:t>
            </a:r>
            <a:r>
              <a:rPr lang="en-GB" baseline="0" dirty="0" err="1"/>
              <a:t>gøre</a:t>
            </a:r>
            <a:r>
              <a:rPr lang="en-GB" baseline="0" dirty="0"/>
              <a:t> sig </a:t>
            </a:r>
            <a:r>
              <a:rPr lang="en-GB" baseline="0" dirty="0" err="1"/>
              <a:t>meget</a:t>
            </a:r>
            <a:r>
              <a:rPr lang="en-GB" baseline="0" dirty="0"/>
              <a:t> </a:t>
            </a:r>
            <a:r>
              <a:rPr lang="en-GB" baseline="0" dirty="0" err="1"/>
              <a:t>umage</a:t>
            </a:r>
            <a:r>
              <a:rPr lang="en-GB" baseline="0" dirty="0"/>
              <a:t>, </a:t>
            </a:r>
            <a:r>
              <a:rPr lang="en-GB" baseline="0" dirty="0" err="1"/>
              <a:t>hvis</a:t>
            </a:r>
            <a:r>
              <a:rPr lang="en-GB" baseline="0" dirty="0"/>
              <a:t> den </a:t>
            </a:r>
            <a:r>
              <a:rPr lang="en-GB" baseline="0" dirty="0" err="1"/>
              <a:t>sætning</a:t>
            </a:r>
            <a:r>
              <a:rPr lang="en-GB" baseline="0" dirty="0"/>
              <a:t> man starter med </a:t>
            </a:r>
            <a:r>
              <a:rPr lang="en-GB" baseline="0" dirty="0" err="1"/>
              <a:t>skal</a:t>
            </a:r>
            <a:r>
              <a:rPr lang="en-GB" baseline="0" dirty="0"/>
              <a:t> </a:t>
            </a:r>
            <a:r>
              <a:rPr lang="en-GB" baseline="0" dirty="0" err="1"/>
              <a:t>være</a:t>
            </a:r>
            <a:r>
              <a:rPr lang="en-GB" baseline="0" dirty="0"/>
              <a:t> den </a:t>
            </a:r>
            <a:r>
              <a:rPr lang="en-GB" baseline="0" dirty="0" err="1"/>
              <a:t>samme</a:t>
            </a:r>
            <a:r>
              <a:rPr lang="en-GB" baseline="0" dirty="0"/>
              <a:t> </a:t>
            </a:r>
            <a:r>
              <a:rPr lang="en-GB" baseline="0" dirty="0" err="1"/>
              <a:t>som</a:t>
            </a:r>
            <a:r>
              <a:rPr lang="en-GB" baseline="0" dirty="0"/>
              <a:t> den </a:t>
            </a:r>
            <a:r>
              <a:rPr lang="en-GB" baseline="0" dirty="0" err="1"/>
              <a:t>sætning</a:t>
            </a:r>
            <a:r>
              <a:rPr lang="en-GB" baseline="0" dirty="0"/>
              <a:t> man </a:t>
            </a:r>
            <a:r>
              <a:rPr lang="en-GB" baseline="0" dirty="0" err="1"/>
              <a:t>slutter</a:t>
            </a:r>
            <a:r>
              <a:rPr lang="en-GB" baseline="0" dirty="0"/>
              <a:t> med. </a:t>
            </a:r>
            <a:r>
              <a:rPr lang="en-GB" baseline="0" dirty="0" err="1"/>
              <a:t>Det</a:t>
            </a:r>
            <a:r>
              <a:rPr lang="en-GB" baseline="0" dirty="0"/>
              <a:t> </a:t>
            </a:r>
            <a:r>
              <a:rPr lang="en-GB" baseline="0" dirty="0" err="1"/>
              <a:t>samme</a:t>
            </a:r>
            <a:r>
              <a:rPr lang="en-GB" baseline="0" dirty="0"/>
              <a:t> </a:t>
            </a:r>
            <a:r>
              <a:rPr lang="en-GB" baseline="0" dirty="0" err="1"/>
              <a:t>gælder</a:t>
            </a:r>
            <a:r>
              <a:rPr lang="en-GB" baseline="0" dirty="0"/>
              <a:t> for </a:t>
            </a:r>
            <a:r>
              <a:rPr lang="en-GB" baseline="0" dirty="0" err="1"/>
              <a:t>kliniske</a:t>
            </a:r>
            <a:r>
              <a:rPr lang="en-GB" baseline="0" dirty="0"/>
              <a:t> </a:t>
            </a:r>
            <a:r>
              <a:rPr lang="en-GB" baseline="0" dirty="0" err="1"/>
              <a:t>oplysninger</a:t>
            </a:r>
            <a:r>
              <a:rPr lang="en-GB" baseline="0" dirty="0"/>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baseline="0" dirty="0"/>
              <a:t>Den </a:t>
            </a:r>
            <a:r>
              <a:rPr lang="en-GB" baseline="0" dirty="0" err="1"/>
              <a:t>anden</a:t>
            </a:r>
            <a:r>
              <a:rPr lang="en-GB" baseline="0" dirty="0"/>
              <a:t> ting, man </a:t>
            </a:r>
            <a:r>
              <a:rPr lang="en-GB" baseline="0" dirty="0" err="1"/>
              <a:t>skal</a:t>
            </a:r>
            <a:r>
              <a:rPr lang="en-GB" baseline="0" dirty="0"/>
              <a:t> </a:t>
            </a:r>
            <a:r>
              <a:rPr lang="en-GB" baseline="0" dirty="0" err="1"/>
              <a:t>lægge</a:t>
            </a:r>
            <a:r>
              <a:rPr lang="en-GB" baseline="0" dirty="0"/>
              <a:t> </a:t>
            </a:r>
            <a:r>
              <a:rPr lang="en-GB" baseline="0" dirty="0" err="1"/>
              <a:t>mærke</a:t>
            </a:r>
            <a:r>
              <a:rPr lang="en-GB" baseline="0" dirty="0"/>
              <a:t> </a:t>
            </a:r>
            <a:r>
              <a:rPr lang="en-GB" baseline="0" dirty="0" err="1"/>
              <a:t>til</a:t>
            </a:r>
            <a:r>
              <a:rPr lang="en-GB" baseline="0" dirty="0"/>
              <a:t>, </a:t>
            </a:r>
            <a:r>
              <a:rPr lang="en-GB" baseline="0" dirty="0" err="1"/>
              <a:t>er</a:t>
            </a:r>
            <a:r>
              <a:rPr lang="en-GB" baseline="0" dirty="0"/>
              <a:t> at </a:t>
            </a:r>
            <a:r>
              <a:rPr lang="en-GB" baseline="0" dirty="0" err="1"/>
              <a:t>borgeren</a:t>
            </a:r>
            <a:r>
              <a:rPr lang="en-GB" baseline="0" dirty="0"/>
              <a:t> </a:t>
            </a:r>
            <a:r>
              <a:rPr lang="en-GB" baseline="0" dirty="0" err="1"/>
              <a:t>og</a:t>
            </a:r>
            <a:r>
              <a:rPr lang="en-GB" baseline="0" dirty="0"/>
              <a:t> </a:t>
            </a:r>
            <a:r>
              <a:rPr lang="en-GB" baseline="0" dirty="0" err="1"/>
              <a:t>lægen</a:t>
            </a:r>
            <a:r>
              <a:rPr lang="en-GB" baseline="0" dirty="0"/>
              <a:t> </a:t>
            </a:r>
            <a:r>
              <a:rPr lang="en-GB" baseline="0" dirty="0" err="1"/>
              <a:t>typisk</a:t>
            </a:r>
            <a:r>
              <a:rPr lang="en-GB" baseline="0" dirty="0"/>
              <a:t> </a:t>
            </a:r>
            <a:r>
              <a:rPr lang="en-GB" baseline="0" dirty="0" err="1"/>
              <a:t>befinder</a:t>
            </a:r>
            <a:r>
              <a:rPr lang="en-GB" baseline="0" dirty="0"/>
              <a:t> sig </a:t>
            </a:r>
            <a:r>
              <a:rPr lang="en-GB" baseline="0" dirty="0" err="1"/>
              <a:t>på</a:t>
            </a:r>
            <a:r>
              <a:rPr lang="en-GB" baseline="0" dirty="0"/>
              <a:t> 2 </a:t>
            </a:r>
            <a:r>
              <a:rPr lang="en-GB" baseline="0" dirty="0" err="1"/>
              <a:t>forskellige</a:t>
            </a:r>
            <a:r>
              <a:rPr lang="en-GB" baseline="0" dirty="0"/>
              <a:t> </a:t>
            </a:r>
            <a:r>
              <a:rPr lang="en-GB" baseline="0" dirty="0" err="1"/>
              <a:t>fysiske</a:t>
            </a:r>
            <a:r>
              <a:rPr lang="en-GB" baseline="0" dirty="0"/>
              <a:t> addresser, </a:t>
            </a:r>
            <a:r>
              <a:rPr lang="en-GB" baseline="0" dirty="0" err="1"/>
              <a:t>nemlig</a:t>
            </a:r>
            <a:r>
              <a:rPr lang="en-GB" baseline="0" dirty="0"/>
              <a:t> </a:t>
            </a:r>
            <a:r>
              <a:rPr lang="en-GB" baseline="0" dirty="0" err="1"/>
              <a:t>plejecenteret</a:t>
            </a:r>
            <a:r>
              <a:rPr lang="en-GB" baseline="0" dirty="0"/>
              <a:t> </a:t>
            </a:r>
            <a:r>
              <a:rPr lang="en-GB" baseline="0" dirty="0" err="1"/>
              <a:t>og</a:t>
            </a:r>
            <a:r>
              <a:rPr lang="en-GB" baseline="0" dirty="0"/>
              <a:t> I den </a:t>
            </a:r>
            <a:r>
              <a:rPr lang="en-GB" baseline="0" dirty="0" err="1"/>
              <a:t>almene</a:t>
            </a:r>
            <a:r>
              <a:rPr lang="en-GB" baseline="0" dirty="0"/>
              <a:t> </a:t>
            </a:r>
            <a:r>
              <a:rPr lang="en-GB" baseline="0" dirty="0" err="1"/>
              <a:t>praksis</a:t>
            </a:r>
            <a:r>
              <a:rPr lang="en-GB" baseline="0" dirty="0"/>
              <a:t>. </a:t>
            </a:r>
            <a:r>
              <a:rPr lang="en-GB" baseline="0" dirty="0" err="1"/>
              <a:t>Det</a:t>
            </a:r>
            <a:r>
              <a:rPr lang="en-GB" baseline="0" dirty="0"/>
              <a:t> </a:t>
            </a:r>
            <a:r>
              <a:rPr lang="en-GB" baseline="0" dirty="0" err="1"/>
              <a:t>betyder</a:t>
            </a:r>
            <a:r>
              <a:rPr lang="en-GB" baseline="0" dirty="0"/>
              <a:t>, at </a:t>
            </a:r>
            <a:r>
              <a:rPr lang="en-GB" baseline="0" dirty="0" err="1"/>
              <a:t>det</a:t>
            </a:r>
            <a:r>
              <a:rPr lang="en-GB" baseline="0" dirty="0"/>
              <a:t> </a:t>
            </a:r>
            <a:r>
              <a:rPr lang="en-GB" baseline="0" dirty="0" err="1"/>
              <a:t>hovedsageligt</a:t>
            </a:r>
            <a:r>
              <a:rPr lang="en-GB" baseline="0" dirty="0"/>
              <a:t> </a:t>
            </a:r>
            <a:r>
              <a:rPr lang="en-GB" baseline="0" dirty="0" err="1"/>
              <a:t>er</a:t>
            </a:r>
            <a:r>
              <a:rPr lang="en-GB" baseline="0" dirty="0"/>
              <a:t> </a:t>
            </a:r>
            <a:r>
              <a:rPr lang="en-GB" baseline="0" dirty="0" err="1"/>
              <a:t>jeres</a:t>
            </a:r>
            <a:r>
              <a:rPr lang="en-GB" baseline="0" dirty="0"/>
              <a:t> </a:t>
            </a:r>
            <a:r>
              <a:rPr lang="en-GB" baseline="0" dirty="0" err="1"/>
              <a:t>observationer</a:t>
            </a:r>
            <a:r>
              <a:rPr lang="en-GB" baseline="0" dirty="0"/>
              <a:t> </a:t>
            </a:r>
            <a:r>
              <a:rPr lang="en-GB" baseline="0" dirty="0" err="1"/>
              <a:t>og</a:t>
            </a:r>
            <a:r>
              <a:rPr lang="en-GB" baseline="0" dirty="0"/>
              <a:t> </a:t>
            </a:r>
            <a:r>
              <a:rPr lang="en-GB" baseline="0" dirty="0" err="1"/>
              <a:t>vurderinger</a:t>
            </a:r>
            <a:r>
              <a:rPr lang="en-GB" baseline="0" dirty="0"/>
              <a:t>, der ligger </a:t>
            </a:r>
            <a:r>
              <a:rPr lang="en-GB" baseline="0" dirty="0" err="1"/>
              <a:t>til</a:t>
            </a:r>
            <a:r>
              <a:rPr lang="en-GB" baseline="0" dirty="0"/>
              <a:t> </a:t>
            </a:r>
            <a:r>
              <a:rPr lang="en-GB" baseline="0" dirty="0" err="1"/>
              <a:t>grund</a:t>
            </a:r>
            <a:r>
              <a:rPr lang="en-GB" baseline="0" dirty="0"/>
              <a:t> for den diagnose, der </a:t>
            </a:r>
            <a:r>
              <a:rPr lang="en-GB" baseline="0" dirty="0" err="1"/>
              <a:t>bliver</a:t>
            </a:r>
            <a:r>
              <a:rPr lang="en-GB" baseline="0" dirty="0"/>
              <a:t> </a:t>
            </a:r>
            <a:r>
              <a:rPr lang="en-GB" baseline="0" dirty="0" err="1"/>
              <a:t>stillet</a:t>
            </a:r>
            <a:r>
              <a:rPr lang="en-GB" baseline="0" dirty="0"/>
              <a:t>.</a:t>
            </a:r>
          </a:p>
          <a:p>
            <a:pPr marL="228600" indent="-228600">
              <a:buAutoNum type="arabicPeriod"/>
            </a:pPr>
            <a:r>
              <a:rPr lang="en-GB" baseline="0" dirty="0"/>
              <a:t>Den </a:t>
            </a:r>
            <a:r>
              <a:rPr lang="en-GB" baseline="0" dirty="0" err="1"/>
              <a:t>sidste</a:t>
            </a:r>
            <a:r>
              <a:rPr lang="en-GB" baseline="0" dirty="0"/>
              <a:t> ting, man </a:t>
            </a:r>
            <a:r>
              <a:rPr lang="en-GB" baseline="0" dirty="0" err="1"/>
              <a:t>skal</a:t>
            </a:r>
            <a:r>
              <a:rPr lang="en-GB" baseline="0" dirty="0"/>
              <a:t> </a:t>
            </a:r>
            <a:r>
              <a:rPr lang="en-GB" baseline="0" dirty="0" err="1"/>
              <a:t>lægge</a:t>
            </a:r>
            <a:r>
              <a:rPr lang="en-GB" baseline="0" dirty="0"/>
              <a:t> </a:t>
            </a:r>
            <a:r>
              <a:rPr lang="en-GB" baseline="0" dirty="0" err="1"/>
              <a:t>mærke</a:t>
            </a:r>
            <a:r>
              <a:rPr lang="en-GB" baseline="0" dirty="0"/>
              <a:t> </a:t>
            </a:r>
            <a:r>
              <a:rPr lang="en-GB" baseline="0" dirty="0" err="1"/>
              <a:t>til</a:t>
            </a:r>
            <a:r>
              <a:rPr lang="en-GB" baseline="0" dirty="0"/>
              <a:t> </a:t>
            </a:r>
            <a:r>
              <a:rPr lang="en-GB" baseline="0" dirty="0" err="1"/>
              <a:t>er</a:t>
            </a:r>
            <a:r>
              <a:rPr lang="en-GB" baseline="0" dirty="0"/>
              <a:t>, at </a:t>
            </a:r>
            <a:r>
              <a:rPr lang="en-GB" baseline="0" dirty="0" err="1"/>
              <a:t>dette</a:t>
            </a:r>
            <a:r>
              <a:rPr lang="en-GB" baseline="0" dirty="0"/>
              <a:t> kun </a:t>
            </a:r>
            <a:r>
              <a:rPr lang="en-GB" baseline="0" dirty="0" err="1"/>
              <a:t>er</a:t>
            </a:r>
            <a:r>
              <a:rPr lang="en-GB" baseline="0" dirty="0"/>
              <a:t> </a:t>
            </a:r>
            <a:r>
              <a:rPr lang="en-GB" baseline="0" dirty="0" err="1"/>
              <a:t>kommunikationen</a:t>
            </a:r>
            <a:r>
              <a:rPr lang="en-GB" baseline="0" dirty="0"/>
              <a:t> den </a:t>
            </a:r>
            <a:r>
              <a:rPr lang="en-GB" baseline="0" dirty="0" err="1"/>
              <a:t>ene</a:t>
            </a:r>
            <a:r>
              <a:rPr lang="en-GB" baseline="0" dirty="0"/>
              <a:t> </a:t>
            </a:r>
            <a:r>
              <a:rPr lang="en-GB" baseline="0" dirty="0" err="1"/>
              <a:t>vej</a:t>
            </a:r>
            <a:r>
              <a:rPr lang="en-GB" baseline="0" dirty="0"/>
              <a:t>, </a:t>
            </a:r>
            <a:r>
              <a:rPr lang="en-GB" baseline="0" dirty="0" err="1"/>
              <a:t>hvis</a:t>
            </a:r>
            <a:r>
              <a:rPr lang="en-GB" baseline="0" dirty="0"/>
              <a:t> der </a:t>
            </a:r>
            <a:r>
              <a:rPr lang="en-GB" baseline="0" dirty="0" err="1"/>
              <a:t>mangler</a:t>
            </a:r>
            <a:r>
              <a:rPr lang="en-GB" baseline="0" dirty="0"/>
              <a:t> </a:t>
            </a:r>
            <a:r>
              <a:rPr lang="en-GB" baseline="0" dirty="0" err="1"/>
              <a:t>oplysninger</a:t>
            </a:r>
            <a:r>
              <a:rPr lang="en-GB" baseline="0" dirty="0"/>
              <a:t> </a:t>
            </a:r>
            <a:r>
              <a:rPr lang="en-GB" baseline="0" dirty="0" err="1"/>
              <a:t>skal</a:t>
            </a:r>
            <a:r>
              <a:rPr lang="en-GB" baseline="0" dirty="0"/>
              <a:t> </a:t>
            </a:r>
            <a:r>
              <a:rPr lang="en-GB" baseline="0" dirty="0" err="1"/>
              <a:t>kommunikationen</a:t>
            </a:r>
            <a:r>
              <a:rPr lang="en-GB" baseline="0" dirty="0"/>
              <a:t> </a:t>
            </a:r>
            <a:r>
              <a:rPr lang="en-GB" baseline="0" dirty="0" err="1"/>
              <a:t>løbe</a:t>
            </a:r>
            <a:r>
              <a:rPr lang="en-GB" baseline="0" dirty="0"/>
              <a:t> hele </a:t>
            </a:r>
            <a:r>
              <a:rPr lang="en-GB" baseline="0" dirty="0" err="1"/>
              <a:t>vejen</a:t>
            </a:r>
            <a:r>
              <a:rPr lang="en-GB" baseline="0" dirty="0"/>
              <a:t> den </a:t>
            </a:r>
            <a:r>
              <a:rPr lang="en-GB" baseline="0" dirty="0" err="1"/>
              <a:t>anden</a:t>
            </a:r>
            <a:r>
              <a:rPr lang="en-GB" baseline="0" dirty="0"/>
              <a:t> </a:t>
            </a:r>
            <a:r>
              <a:rPr lang="en-GB" baseline="0" dirty="0" err="1"/>
              <a:t>vej</a:t>
            </a:r>
            <a:r>
              <a:rPr lang="en-GB" baseline="0" dirty="0"/>
              <a:t>. </a:t>
            </a:r>
            <a:r>
              <a:rPr lang="en-GB" baseline="0" dirty="0" err="1"/>
              <a:t>Og</a:t>
            </a:r>
            <a:r>
              <a:rPr lang="en-GB" baseline="0" dirty="0"/>
              <a:t> </a:t>
            </a:r>
            <a:r>
              <a:rPr lang="en-GB" baseline="0" dirty="0" err="1"/>
              <a:t>det</a:t>
            </a:r>
            <a:r>
              <a:rPr lang="en-GB" baseline="0" dirty="0"/>
              <a:t> </a:t>
            </a:r>
            <a:r>
              <a:rPr lang="en-GB" baseline="0" dirty="0" err="1"/>
              <a:t>er</a:t>
            </a:r>
            <a:r>
              <a:rPr lang="en-GB" baseline="0" dirty="0"/>
              <a:t> </a:t>
            </a:r>
            <a:r>
              <a:rPr lang="en-GB" baseline="0" dirty="0" err="1"/>
              <a:t>besærligt</a:t>
            </a:r>
            <a:r>
              <a:rPr lang="en-GB" baseline="0" dirty="0"/>
              <a:t> for </a:t>
            </a:r>
            <a:r>
              <a:rPr lang="en-GB" baseline="0" dirty="0" err="1"/>
              <a:t>jer</a:t>
            </a:r>
            <a:r>
              <a:rPr lang="en-GB" baseline="0" dirty="0"/>
              <a:t>, men </a:t>
            </a:r>
            <a:r>
              <a:rPr lang="en-GB" baseline="0" dirty="0" err="1"/>
              <a:t>også</a:t>
            </a:r>
            <a:r>
              <a:rPr lang="en-GB" baseline="0" dirty="0"/>
              <a:t> for </a:t>
            </a:r>
            <a:r>
              <a:rPr lang="en-GB" baseline="0" dirty="0" err="1"/>
              <a:t>lægen</a:t>
            </a:r>
            <a:r>
              <a:rPr lang="en-GB" baseline="0" dirty="0"/>
              <a:t>.  </a:t>
            </a:r>
          </a:p>
          <a:p>
            <a:endParaRPr lang="en-GB" baseline="0" dirty="0"/>
          </a:p>
          <a:p>
            <a:r>
              <a:rPr lang="en-GB" baseline="0" dirty="0" err="1"/>
              <a:t>Derfor</a:t>
            </a:r>
            <a:r>
              <a:rPr lang="en-GB" baseline="0" dirty="0"/>
              <a:t> </a:t>
            </a:r>
            <a:r>
              <a:rPr lang="en-GB" baseline="0" dirty="0" err="1"/>
              <a:t>har</a:t>
            </a:r>
            <a:r>
              <a:rPr lang="en-GB" baseline="0" dirty="0"/>
              <a:t> </a:t>
            </a:r>
            <a:r>
              <a:rPr lang="en-GB" baseline="0" dirty="0" err="1"/>
              <a:t>jeg</a:t>
            </a:r>
            <a:r>
              <a:rPr lang="en-GB" baseline="0" dirty="0"/>
              <a:t> </a:t>
            </a:r>
            <a:r>
              <a:rPr lang="en-GB" baseline="0" dirty="0" err="1"/>
              <a:t>udviklet</a:t>
            </a:r>
            <a:r>
              <a:rPr lang="en-GB" baseline="0" dirty="0"/>
              <a:t> et </a:t>
            </a:r>
            <a:r>
              <a:rPr lang="en-GB" baseline="0" dirty="0" err="1"/>
              <a:t>refleksionsskema</a:t>
            </a:r>
            <a:r>
              <a:rPr lang="en-GB" baseline="0" dirty="0"/>
              <a:t> </a:t>
            </a:r>
            <a:r>
              <a:rPr lang="en-GB" baseline="0" dirty="0" err="1"/>
              <a:t>til</a:t>
            </a:r>
            <a:r>
              <a:rPr lang="en-GB" baseline="0" dirty="0"/>
              <a:t> at </a:t>
            </a:r>
            <a:r>
              <a:rPr lang="en-GB" baseline="0" dirty="0" err="1"/>
              <a:t>støtte</a:t>
            </a:r>
            <a:r>
              <a:rPr lang="en-GB" baseline="0" dirty="0"/>
              <a:t> </a:t>
            </a:r>
            <a:r>
              <a:rPr lang="en-GB" baseline="0" dirty="0" err="1"/>
              <a:t>jer</a:t>
            </a:r>
            <a:r>
              <a:rPr lang="en-GB" baseline="0" dirty="0"/>
              <a:t> I </a:t>
            </a:r>
            <a:r>
              <a:rPr lang="en-GB" baseline="0" dirty="0" err="1"/>
              <a:t>jeres</a:t>
            </a:r>
            <a:r>
              <a:rPr lang="en-GB" baseline="0" dirty="0"/>
              <a:t> </a:t>
            </a:r>
            <a:r>
              <a:rPr lang="en-GB" baseline="0" dirty="0" err="1"/>
              <a:t>observationer</a:t>
            </a:r>
            <a:r>
              <a:rPr lang="en-GB" baseline="0" dirty="0"/>
              <a:t> </a:t>
            </a:r>
            <a:r>
              <a:rPr lang="en-GB" baseline="0" dirty="0" err="1"/>
              <a:t>og</a:t>
            </a:r>
            <a:r>
              <a:rPr lang="en-GB" baseline="0" dirty="0"/>
              <a:t> </a:t>
            </a:r>
            <a:r>
              <a:rPr lang="en-GB" baseline="0" dirty="0" err="1"/>
              <a:t>kommunikation</a:t>
            </a:r>
            <a:r>
              <a:rPr lang="en-GB" baseline="0" dirty="0"/>
              <a:t> med </a:t>
            </a:r>
            <a:r>
              <a:rPr lang="en-GB" baseline="0" dirty="0" err="1"/>
              <a:t>lægen</a:t>
            </a:r>
            <a:r>
              <a:rPr lang="en-GB" baseline="0" dirty="0"/>
              <a:t>.</a:t>
            </a:r>
          </a:p>
          <a:p>
            <a:endParaRPr lang="en-GB" baseline="0" dirty="0"/>
          </a:p>
          <a:p>
            <a:endParaRPr lang="en-GB" baseline="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5</a:t>
            </a:fld>
            <a:endParaRPr lang="da-DK"/>
          </a:p>
        </p:txBody>
      </p:sp>
    </p:spTree>
    <p:extLst>
      <p:ext uri="{BB962C8B-B14F-4D97-AF65-F5344CB8AC3E}">
        <p14:creationId xmlns:p14="http://schemas.microsoft.com/office/powerpoint/2010/main" val="338510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Refleksionsværktøjets</a:t>
            </a:r>
            <a:r>
              <a:rPr lang="en-GB" dirty="0"/>
              <a:t> </a:t>
            </a:r>
            <a:r>
              <a:rPr lang="en-GB" dirty="0" err="1"/>
              <a:t>funktion</a:t>
            </a:r>
            <a:r>
              <a:rPr lang="en-GB" dirty="0"/>
              <a:t> </a:t>
            </a:r>
            <a:r>
              <a:rPr lang="en-GB" dirty="0" err="1"/>
              <a:t>er</a:t>
            </a:r>
            <a:r>
              <a:rPr lang="en-GB" dirty="0"/>
              <a:t> </a:t>
            </a:r>
            <a:r>
              <a:rPr lang="en-GB" dirty="0" err="1"/>
              <a:t>derfor</a:t>
            </a:r>
            <a:r>
              <a:rPr lang="en-GB" dirty="0"/>
              <a:t>,</a:t>
            </a:r>
            <a:r>
              <a:rPr lang="en-GB" baseline="0" dirty="0"/>
              <a:t> at </a:t>
            </a:r>
            <a:r>
              <a:rPr lang="en-GB" baseline="0" dirty="0" err="1"/>
              <a:t>alle</a:t>
            </a:r>
            <a:r>
              <a:rPr lang="en-GB" baseline="0" dirty="0"/>
              <a:t> </a:t>
            </a:r>
            <a:r>
              <a:rPr lang="en-GB" baseline="0" dirty="0" err="1"/>
              <a:t>relevante</a:t>
            </a:r>
            <a:r>
              <a:rPr lang="en-GB" baseline="0" dirty="0"/>
              <a:t> </a:t>
            </a:r>
            <a:r>
              <a:rPr lang="en-GB" baseline="0" dirty="0" err="1"/>
              <a:t>observationer</a:t>
            </a:r>
            <a:r>
              <a:rPr lang="en-GB" baseline="0" dirty="0"/>
              <a:t> </a:t>
            </a:r>
            <a:r>
              <a:rPr lang="en-GB" baseline="0" dirty="0" err="1"/>
              <a:t>noteres</a:t>
            </a:r>
            <a:r>
              <a:rPr lang="en-GB" baseline="0" dirty="0"/>
              <a:t>, at de </a:t>
            </a:r>
            <a:r>
              <a:rPr lang="en-GB" baseline="0" dirty="0" err="1"/>
              <a:t>noteres</a:t>
            </a:r>
            <a:r>
              <a:rPr lang="en-GB" baseline="0" dirty="0"/>
              <a:t> same </a:t>
            </a:r>
            <a:r>
              <a:rPr lang="en-GB" baseline="0" dirty="0" err="1"/>
              <a:t>sted</a:t>
            </a:r>
            <a:r>
              <a:rPr lang="en-GB" baseline="0" dirty="0"/>
              <a:t> </a:t>
            </a:r>
            <a:r>
              <a:rPr lang="en-GB" baseline="0" dirty="0" err="1"/>
              <a:t>én</a:t>
            </a:r>
            <a:r>
              <a:rPr lang="en-GB" baseline="0" dirty="0"/>
              <a:t> gang </a:t>
            </a:r>
            <a:r>
              <a:rPr lang="en-GB" baseline="0" dirty="0" err="1"/>
              <a:t>og</a:t>
            </a:r>
            <a:r>
              <a:rPr lang="en-GB" baseline="0" dirty="0"/>
              <a:t> at </a:t>
            </a:r>
            <a:r>
              <a:rPr lang="en-GB" baseline="0" dirty="0" err="1"/>
              <a:t>det</a:t>
            </a:r>
            <a:r>
              <a:rPr lang="en-GB" baseline="0" dirty="0"/>
              <a:t> giver en </a:t>
            </a:r>
            <a:r>
              <a:rPr lang="en-GB" baseline="0" dirty="0" err="1"/>
              <a:t>struktur</a:t>
            </a:r>
            <a:r>
              <a:rPr lang="en-GB" baseline="0" dirty="0"/>
              <a:t> </a:t>
            </a:r>
            <a:r>
              <a:rPr lang="en-GB" baseline="0" dirty="0" err="1"/>
              <a:t>til</a:t>
            </a:r>
            <a:r>
              <a:rPr lang="en-GB" baseline="0" dirty="0"/>
              <a:t> </a:t>
            </a:r>
            <a:r>
              <a:rPr lang="en-GB" baseline="0" dirty="0" err="1"/>
              <a:t>kommunikationen</a:t>
            </a:r>
            <a:r>
              <a:rPr lang="en-GB" baseline="0" dirty="0"/>
              <a:t> med </a:t>
            </a:r>
            <a:r>
              <a:rPr lang="en-GB" baseline="0" dirty="0" err="1"/>
              <a:t>lægen</a:t>
            </a:r>
            <a:r>
              <a:rPr lang="en-GB" baseline="0" dirty="0"/>
              <a:t>.</a:t>
            </a:r>
          </a:p>
        </p:txBody>
      </p:sp>
      <p:sp>
        <p:nvSpPr>
          <p:cNvPr id="4" name="Pladsholder til slidenummer 3"/>
          <p:cNvSpPr>
            <a:spLocks noGrp="1"/>
          </p:cNvSpPr>
          <p:nvPr>
            <p:ph type="sldNum" sz="quarter" idx="10"/>
          </p:nvPr>
        </p:nvSpPr>
        <p:spPr/>
        <p:txBody>
          <a:bodyPr/>
          <a:lstStyle/>
          <a:p>
            <a:fld id="{F3474A10-979B-294A-BD15-9C8FBA9B96A4}" type="slidenum">
              <a:rPr lang="da-DK" smtClean="0"/>
              <a:t>6</a:t>
            </a:fld>
            <a:endParaRPr lang="da-DK"/>
          </a:p>
        </p:txBody>
      </p:sp>
    </p:spTree>
    <p:extLst>
      <p:ext uri="{BB962C8B-B14F-4D97-AF65-F5344CB8AC3E}">
        <p14:creationId xmlns:p14="http://schemas.microsoft.com/office/powerpoint/2010/main" val="331068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Nu </a:t>
            </a:r>
            <a:r>
              <a:rPr lang="en-GB" dirty="0" err="1"/>
              <a:t>går</a:t>
            </a:r>
            <a:r>
              <a:rPr lang="en-GB" dirty="0"/>
              <a:t> vi mere I </a:t>
            </a:r>
            <a:r>
              <a:rPr lang="en-GB" dirty="0" err="1"/>
              <a:t>dybden</a:t>
            </a:r>
            <a:r>
              <a:rPr lang="en-GB" dirty="0"/>
              <a:t> </a:t>
            </a:r>
            <a:r>
              <a:rPr lang="en-GB" dirty="0" err="1"/>
              <a:t>omkring</a:t>
            </a:r>
            <a:r>
              <a:rPr lang="en-GB" dirty="0"/>
              <a:t> </a:t>
            </a:r>
            <a:r>
              <a:rPr lang="en-GB" dirty="0" err="1"/>
              <a:t>hvad</a:t>
            </a:r>
            <a:r>
              <a:rPr lang="en-GB" dirty="0"/>
              <a:t> </a:t>
            </a:r>
            <a:r>
              <a:rPr lang="en-GB" baseline="0" dirty="0" err="1"/>
              <a:t>refleksionsværktøjet</a:t>
            </a:r>
            <a:r>
              <a:rPr lang="en-GB" baseline="0" dirty="0"/>
              <a:t> </a:t>
            </a:r>
            <a:r>
              <a:rPr lang="en-GB" baseline="0" dirty="0" err="1"/>
              <a:t>helt</a:t>
            </a:r>
            <a:r>
              <a:rPr lang="en-GB" baseline="0" dirty="0"/>
              <a:t> </a:t>
            </a:r>
            <a:r>
              <a:rPr lang="en-GB" baseline="0" dirty="0" err="1"/>
              <a:t>konkret</a:t>
            </a:r>
            <a:r>
              <a:rPr lang="en-GB" baseline="0" dirty="0"/>
              <a:t> </a:t>
            </a:r>
            <a:r>
              <a:rPr lang="en-GB" baseline="0" dirty="0" err="1"/>
              <a:t>er</a:t>
            </a:r>
            <a:r>
              <a:rPr lang="en-GB" baseline="0" dirty="0"/>
              <a:t>.</a:t>
            </a:r>
          </a:p>
          <a:p>
            <a:endParaRPr lang="en-GB" baseline="0" dirty="0"/>
          </a:p>
          <a:p>
            <a:r>
              <a:rPr lang="en-GB" baseline="0" dirty="0" err="1"/>
              <a:t>Det</a:t>
            </a:r>
            <a:r>
              <a:rPr lang="en-GB" baseline="0" dirty="0"/>
              <a:t> </a:t>
            </a:r>
            <a:r>
              <a:rPr lang="en-GB" baseline="0" dirty="0" err="1"/>
              <a:t>ser</a:t>
            </a:r>
            <a:r>
              <a:rPr lang="en-GB" baseline="0" dirty="0"/>
              <a:t> </a:t>
            </a:r>
            <a:r>
              <a:rPr lang="en-GB" baseline="0" dirty="0" err="1"/>
              <a:t>således</a:t>
            </a:r>
            <a:r>
              <a:rPr lang="en-GB" baseline="0" dirty="0"/>
              <a:t> </a:t>
            </a:r>
            <a:r>
              <a:rPr lang="en-GB" baseline="0" dirty="0" err="1"/>
              <a:t>ud</a:t>
            </a:r>
            <a:r>
              <a:rPr lang="en-GB" baseline="0" dirty="0"/>
              <a:t> </a:t>
            </a:r>
            <a:r>
              <a:rPr lang="en-GB" baseline="0" dirty="0" err="1"/>
              <a:t>og</a:t>
            </a:r>
            <a:r>
              <a:rPr lang="en-GB" baseline="0" dirty="0"/>
              <a:t> der ligger </a:t>
            </a:r>
            <a:r>
              <a:rPr lang="en-GB" baseline="0" dirty="0" err="1"/>
              <a:t>også</a:t>
            </a:r>
            <a:r>
              <a:rPr lang="en-GB" baseline="0" dirty="0"/>
              <a:t> et </a:t>
            </a:r>
            <a:r>
              <a:rPr lang="en-GB" baseline="0" dirty="0" err="1"/>
              <a:t>eksemplar</a:t>
            </a:r>
            <a:r>
              <a:rPr lang="en-GB" baseline="0" dirty="0"/>
              <a:t> </a:t>
            </a:r>
            <a:r>
              <a:rPr lang="en-GB" baseline="0" dirty="0" err="1"/>
              <a:t>foran</a:t>
            </a:r>
            <a:r>
              <a:rPr lang="en-GB" baseline="0" dirty="0"/>
              <a:t> </a:t>
            </a:r>
            <a:r>
              <a:rPr lang="en-GB" baseline="0" dirty="0" err="1"/>
              <a:t>jer.</a:t>
            </a:r>
            <a:r>
              <a:rPr lang="en-GB"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err="1"/>
              <a:t>Refleksionsværktøjet</a:t>
            </a:r>
            <a:r>
              <a:rPr lang="en-GB" baseline="0" dirty="0"/>
              <a:t> </a:t>
            </a:r>
            <a:r>
              <a:rPr lang="en-GB" baseline="0" dirty="0" err="1"/>
              <a:t>er</a:t>
            </a:r>
            <a:r>
              <a:rPr lang="en-GB" baseline="0" dirty="0"/>
              <a:t> </a:t>
            </a:r>
            <a:r>
              <a:rPr lang="en-GB" baseline="0" dirty="0" err="1"/>
              <a:t>udviklet</a:t>
            </a:r>
            <a:r>
              <a:rPr lang="en-GB" baseline="0" dirty="0"/>
              <a:t> I </a:t>
            </a:r>
            <a:r>
              <a:rPr lang="en-GB" baseline="0" dirty="0" err="1"/>
              <a:t>samarbejde</a:t>
            </a:r>
            <a:r>
              <a:rPr lang="en-GB" baseline="0" dirty="0"/>
              <a:t> med </a:t>
            </a:r>
            <a:r>
              <a:rPr lang="en-GB" baseline="0" dirty="0" err="1"/>
              <a:t>plejepersonale</a:t>
            </a:r>
            <a:r>
              <a:rPr lang="en-GB" baseline="0" dirty="0"/>
              <a:t> </a:t>
            </a:r>
            <a:r>
              <a:rPr lang="en-GB" baseline="0" dirty="0" err="1"/>
              <a:t>fra</a:t>
            </a:r>
            <a:r>
              <a:rPr lang="en-GB" baseline="0" dirty="0"/>
              <a:t> </a:t>
            </a:r>
            <a:r>
              <a:rPr lang="en-GB" baseline="0" dirty="0" err="1"/>
              <a:t>flere</a:t>
            </a:r>
            <a:r>
              <a:rPr lang="en-GB" baseline="0" dirty="0"/>
              <a:t> </a:t>
            </a:r>
            <a:r>
              <a:rPr lang="en-GB" baseline="0" dirty="0" err="1"/>
              <a:t>forskellige</a:t>
            </a:r>
            <a:r>
              <a:rPr lang="en-GB" baseline="0" dirty="0"/>
              <a:t> </a:t>
            </a:r>
            <a:r>
              <a:rPr lang="en-GB" baseline="0" dirty="0" err="1"/>
              <a:t>plejecentre</a:t>
            </a:r>
            <a:r>
              <a:rPr lang="en-GB" baseline="0" dirty="0"/>
              <a:t>, </a:t>
            </a:r>
            <a:r>
              <a:rPr lang="en-GB" baseline="0" dirty="0" err="1"/>
              <a:t>praktiserende</a:t>
            </a:r>
            <a:r>
              <a:rPr lang="en-GB" baseline="0" dirty="0"/>
              <a:t> </a:t>
            </a:r>
            <a:r>
              <a:rPr lang="en-GB" baseline="0" dirty="0" err="1"/>
              <a:t>læger</a:t>
            </a:r>
            <a:r>
              <a:rPr lang="en-GB" baseline="0" dirty="0"/>
              <a:t>, </a:t>
            </a:r>
            <a:r>
              <a:rPr lang="en-GB" baseline="0" dirty="0" err="1"/>
              <a:t>beboere</a:t>
            </a:r>
            <a:r>
              <a:rPr lang="en-GB" baseline="0" dirty="0"/>
              <a:t> </a:t>
            </a:r>
            <a:r>
              <a:rPr lang="en-GB" baseline="0" dirty="0" err="1"/>
              <a:t>og</a:t>
            </a:r>
            <a:r>
              <a:rPr lang="en-GB" baseline="0" dirty="0"/>
              <a:t> </a:t>
            </a:r>
            <a:r>
              <a:rPr lang="en-GB" baseline="0" dirty="0" err="1"/>
              <a:t>pårørende</a:t>
            </a:r>
            <a:r>
              <a:rPr lang="en-GB" baseline="0" dirty="0"/>
              <a:t>.</a:t>
            </a:r>
          </a:p>
          <a:p>
            <a:endParaRPr lang="en-GB" baseline="0" dirty="0"/>
          </a:p>
          <a:p>
            <a:r>
              <a:rPr lang="en-GB" baseline="0" dirty="0" err="1"/>
              <a:t>Refleksionsværktøjet</a:t>
            </a:r>
            <a:r>
              <a:rPr lang="en-GB" baseline="0" dirty="0"/>
              <a:t> </a:t>
            </a:r>
            <a:r>
              <a:rPr lang="en-GB" baseline="0" dirty="0" err="1"/>
              <a:t>er</a:t>
            </a:r>
            <a:r>
              <a:rPr lang="en-GB" baseline="0" dirty="0"/>
              <a:t> </a:t>
            </a:r>
            <a:r>
              <a:rPr lang="en-GB" baseline="0" dirty="0" err="1"/>
              <a:t>bygget</a:t>
            </a:r>
            <a:r>
              <a:rPr lang="en-GB" baseline="0" dirty="0"/>
              <a:t> op </a:t>
            </a:r>
            <a:r>
              <a:rPr lang="en-GB" baseline="0" dirty="0" err="1"/>
              <a:t>omkring</a:t>
            </a:r>
            <a:r>
              <a:rPr lang="en-GB" baseline="0" dirty="0"/>
              <a:t> 3 </a:t>
            </a:r>
            <a:r>
              <a:rPr lang="en-GB" baseline="0" dirty="0" err="1"/>
              <a:t>vigtige</a:t>
            </a:r>
            <a:r>
              <a:rPr lang="en-GB" baseline="0" dirty="0"/>
              <a:t> pointer, </a:t>
            </a:r>
            <a:r>
              <a:rPr lang="en-GB" baseline="0" dirty="0" err="1"/>
              <a:t>som</a:t>
            </a:r>
            <a:r>
              <a:rPr lang="en-GB" baseline="0" dirty="0"/>
              <a:t> vi </a:t>
            </a:r>
            <a:r>
              <a:rPr lang="en-GB" baseline="0" dirty="0" err="1"/>
              <a:t>skal</a:t>
            </a:r>
            <a:r>
              <a:rPr lang="en-GB" baseline="0" dirty="0"/>
              <a:t> </a:t>
            </a:r>
            <a:r>
              <a:rPr lang="en-GB" baseline="0" dirty="0" err="1"/>
              <a:t>diskutere</a:t>
            </a:r>
            <a:r>
              <a:rPr lang="en-GB" baseline="0" dirty="0"/>
              <a:t> om </a:t>
            </a:r>
            <a:r>
              <a:rPr lang="en-GB" baseline="0" dirty="0" err="1"/>
              <a:t>lidt</a:t>
            </a:r>
            <a:r>
              <a:rPr lang="en-GB" baseline="0" dirty="0"/>
              <a:t>. </a:t>
            </a:r>
            <a:r>
              <a:rPr lang="en-GB" baseline="0" dirty="0" err="1"/>
              <a:t>Inden</a:t>
            </a:r>
            <a:r>
              <a:rPr lang="en-GB" baseline="0" dirty="0"/>
              <a:t> vi </a:t>
            </a:r>
            <a:r>
              <a:rPr lang="en-GB" baseline="0" dirty="0" err="1"/>
              <a:t>gør</a:t>
            </a:r>
            <a:r>
              <a:rPr lang="en-GB" baseline="0" dirty="0"/>
              <a:t> </a:t>
            </a:r>
            <a:r>
              <a:rPr lang="en-GB" baseline="0" dirty="0" err="1"/>
              <a:t>det</a:t>
            </a:r>
            <a:r>
              <a:rPr lang="en-GB" baseline="0" dirty="0"/>
              <a:t>, </a:t>
            </a:r>
            <a:r>
              <a:rPr lang="en-GB" baseline="0" dirty="0" err="1"/>
              <a:t>vil</a:t>
            </a:r>
            <a:r>
              <a:rPr lang="en-GB" baseline="0" dirty="0"/>
              <a:t> </a:t>
            </a:r>
            <a:r>
              <a:rPr lang="en-GB" baseline="0" dirty="0" err="1"/>
              <a:t>jeg</a:t>
            </a:r>
            <a:r>
              <a:rPr lang="en-GB" baseline="0" dirty="0"/>
              <a:t> </a:t>
            </a:r>
            <a:r>
              <a:rPr lang="en-GB" baseline="0" dirty="0" err="1"/>
              <a:t>gerne</a:t>
            </a:r>
            <a:r>
              <a:rPr lang="en-GB" baseline="0" dirty="0"/>
              <a:t> have at I </a:t>
            </a:r>
            <a:r>
              <a:rPr lang="en-GB" baseline="0" dirty="0" err="1"/>
              <a:t>svarer</a:t>
            </a:r>
            <a:r>
              <a:rPr lang="en-GB" baseline="0" dirty="0"/>
              <a:t> </a:t>
            </a:r>
            <a:r>
              <a:rPr lang="en-GB" baseline="0" dirty="0" err="1"/>
              <a:t>mig</a:t>
            </a:r>
            <a:r>
              <a:rPr lang="en-GB" baseline="0" dirty="0"/>
              <a:t> </a:t>
            </a:r>
            <a:r>
              <a:rPr lang="en-GB" baseline="0" dirty="0" err="1"/>
              <a:t>på</a:t>
            </a:r>
            <a:r>
              <a:rPr lang="en-GB" baseline="0" dirty="0"/>
              <a:t> </a:t>
            </a:r>
            <a:r>
              <a:rPr lang="en-GB" baseline="0" dirty="0" err="1"/>
              <a:t>følgende</a:t>
            </a:r>
            <a:r>
              <a:rPr lang="en-GB" baseline="0" dirty="0"/>
              <a:t> </a:t>
            </a:r>
            <a:r>
              <a:rPr lang="en-GB" baseline="0" dirty="0" err="1"/>
              <a:t>spørgsmål</a:t>
            </a:r>
            <a:r>
              <a:rPr lang="en-GB" baseline="0" dirty="0"/>
              <a:t>:</a:t>
            </a:r>
            <a:endParaRPr lang="en-GB" dirty="0"/>
          </a:p>
        </p:txBody>
      </p:sp>
      <p:sp>
        <p:nvSpPr>
          <p:cNvPr id="4" name="Pladsholder til slidenummer 3"/>
          <p:cNvSpPr>
            <a:spLocks noGrp="1"/>
          </p:cNvSpPr>
          <p:nvPr>
            <p:ph type="sldNum" sz="quarter" idx="10"/>
          </p:nvPr>
        </p:nvSpPr>
        <p:spPr/>
        <p:txBody>
          <a:bodyPr/>
          <a:lstStyle/>
          <a:p>
            <a:fld id="{F3474A10-979B-294A-BD15-9C8FBA9B96A4}" type="slidenum">
              <a:rPr lang="da-DK" smtClean="0"/>
              <a:t>7</a:t>
            </a:fld>
            <a:endParaRPr lang="da-DK"/>
          </a:p>
        </p:txBody>
      </p:sp>
    </p:spTree>
    <p:extLst>
      <p:ext uri="{BB962C8B-B14F-4D97-AF65-F5344CB8AC3E}">
        <p14:creationId xmlns:p14="http://schemas.microsoft.com/office/powerpoint/2010/main" val="281395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*Alle svar høres inden svarene systematiseres</a:t>
            </a:r>
            <a:r>
              <a:rPr lang="da-DK" baseline="0" noProof="0" dirty="0"/>
              <a:t>, sådan her*</a:t>
            </a:r>
            <a:endParaRPr lang="da-DK" noProof="0" dirty="0"/>
          </a:p>
          <a:p>
            <a:endParaRPr lang="da-DK" noProof="0" dirty="0"/>
          </a:p>
          <a:p>
            <a:r>
              <a:rPr lang="da-DK" noProof="0" dirty="0"/>
              <a:t>Man kan dele symptomerne</a:t>
            </a:r>
            <a:r>
              <a:rPr lang="da-DK" baseline="0" noProof="0" dirty="0"/>
              <a:t> ind i 4 grupper:</a:t>
            </a:r>
          </a:p>
          <a:p>
            <a:endParaRPr lang="da-DK" baseline="0" noProof="0" dirty="0"/>
          </a:p>
          <a:p>
            <a:pPr marL="228600" indent="-228600">
              <a:buAutoNum type="arabicPeriod"/>
            </a:pPr>
            <a:r>
              <a:rPr lang="da-DK" baseline="0" noProof="0" dirty="0"/>
              <a:t>Specifikke symptomer som fx ”det gør ondt når jeg tisser” eller hyppigere toiletbesøg</a:t>
            </a:r>
          </a:p>
          <a:p>
            <a:pPr marL="228600" indent="-228600">
              <a:buAutoNum type="arabicPeriod"/>
            </a:pPr>
            <a:r>
              <a:rPr lang="da-DK" baseline="0" noProof="0" dirty="0" err="1"/>
              <a:t>Uspecifikke</a:t>
            </a:r>
            <a:r>
              <a:rPr lang="da-DK" baseline="0" noProof="0" dirty="0"/>
              <a:t> symptomer som fx forvirring</a:t>
            </a:r>
          </a:p>
          <a:p>
            <a:pPr marL="228600" indent="-228600">
              <a:buAutoNum type="arabicPeriod"/>
            </a:pPr>
            <a:r>
              <a:rPr lang="da-DK" baseline="0" noProof="0" dirty="0"/>
              <a:t>Tegn på bakterier I urinen som fx positiv urinstiks/lugt/uklarhed af urinen. </a:t>
            </a:r>
          </a:p>
          <a:p>
            <a:pPr marL="228600" indent="-228600">
              <a:buAutoNum type="arabicPeriod"/>
            </a:pPr>
            <a:r>
              <a:rPr lang="da-DK" baseline="0" noProof="0" dirty="0"/>
              <a:t>Alvorlige symptomer som fx. svære rygsmerter tegn på </a:t>
            </a:r>
            <a:r>
              <a:rPr lang="da-DK" baseline="0" noProof="0" dirty="0" err="1"/>
              <a:t>delir</a:t>
            </a:r>
            <a:r>
              <a:rPr lang="da-DK" baseline="0" noProof="0" dirty="0"/>
              <a:t>.</a:t>
            </a:r>
          </a:p>
          <a:p>
            <a:endParaRPr lang="da-DK" baseline="0" noProof="0" dirty="0"/>
          </a:p>
          <a:p>
            <a:r>
              <a:rPr lang="da-DK" baseline="0" noProof="0" dirty="0"/>
              <a:t>I forhold til hvornår man kan sige, at man har en UVI, er de ikke </a:t>
            </a:r>
            <a:r>
              <a:rPr lang="da-DK" baseline="0" noProof="0" dirty="0" err="1"/>
              <a:t>allesammen</a:t>
            </a:r>
            <a:r>
              <a:rPr lang="da-DK" baseline="0" noProof="0" dirty="0"/>
              <a:t> lige vigtige.</a:t>
            </a:r>
            <a:endParaRPr lang="da-DK" noProof="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8</a:t>
            </a:fld>
            <a:endParaRPr lang="da-DK"/>
          </a:p>
        </p:txBody>
      </p:sp>
    </p:spTree>
    <p:extLst>
      <p:ext uri="{BB962C8B-B14F-4D97-AF65-F5344CB8AC3E}">
        <p14:creationId xmlns:p14="http://schemas.microsoft.com/office/powerpoint/2010/main" val="249317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For det første er der forskel på om man har et kateter eller</a:t>
            </a:r>
            <a:r>
              <a:rPr lang="da-DK" baseline="0" noProof="0" dirty="0"/>
              <a:t> ej.</a:t>
            </a:r>
          </a:p>
          <a:p>
            <a:endParaRPr lang="da-DK" baseline="0" noProof="0" dirty="0"/>
          </a:p>
          <a:p>
            <a:r>
              <a:rPr lang="da-DK" baseline="0" noProof="0" dirty="0"/>
              <a:t>Hvis man ikke har et kateter, </a:t>
            </a:r>
            <a:r>
              <a:rPr lang="da-DK" noProof="0" dirty="0"/>
              <a:t>skal der både være specifikke urinvejssymptomer som fx hyppig</a:t>
            </a:r>
            <a:r>
              <a:rPr lang="da-DK" baseline="0" noProof="0" dirty="0"/>
              <a:t> vandladning</a:t>
            </a:r>
            <a:r>
              <a:rPr lang="da-DK" noProof="0" dirty="0"/>
              <a:t> og tegn på bakterier i urinen som fx positiv</a:t>
            </a:r>
            <a:r>
              <a:rPr lang="da-DK" baseline="0" noProof="0" dirty="0"/>
              <a:t> urinstiks, ildelugtende eller uklar urin</a:t>
            </a:r>
            <a:r>
              <a:rPr lang="da-DK" noProof="0" dirty="0"/>
              <a:t> til stede for at man kan være sikker på, at det er en urinvejsinfektion. </a:t>
            </a:r>
          </a:p>
          <a:p>
            <a:endParaRPr lang="da-DK" noProof="0" dirty="0"/>
          </a:p>
          <a:p>
            <a:r>
              <a:rPr lang="da-DK" noProof="0" dirty="0"/>
              <a:t>Hvis man har kateter,</a:t>
            </a:r>
            <a:r>
              <a:rPr lang="da-DK" baseline="0" noProof="0" dirty="0"/>
              <a:t> så bruger man de alvorlige symptomer som fx svære rygsmerter, kulderystelser eller akut </a:t>
            </a:r>
            <a:r>
              <a:rPr lang="da-DK" baseline="0" noProof="0" dirty="0" err="1"/>
              <a:t>delir</a:t>
            </a:r>
            <a:r>
              <a:rPr lang="da-DK" baseline="0" noProof="0" dirty="0"/>
              <a:t>, som viser sig markant uro samt hallucinationer til at finde ud af om der er en urinvejsinfektion. </a:t>
            </a:r>
          </a:p>
          <a:p>
            <a:endParaRPr lang="da-DK" baseline="0" noProof="0" dirty="0"/>
          </a:p>
          <a:p>
            <a:r>
              <a:rPr lang="da-DK" baseline="0" noProof="0" dirty="0"/>
              <a:t>Grunden til, at det er vigtigt at holde sig til disse definitioner er, at jo ældre vi bliver, jo flere får helt naturligt bakterier i urinen. Faktisk er det sådan, </a:t>
            </a:r>
            <a:r>
              <a:rPr lang="da-DK" baseline="0" dirty="0"/>
              <a:t>at op til 50% har bakterier i urinen, hvis man ikke har kateter og alle, dvs. 100% har det, hvis man har kateter. Dvs. hvis jeg gik ud og </a:t>
            </a:r>
            <a:r>
              <a:rPr lang="da-DK" baseline="0" dirty="0" err="1"/>
              <a:t>stiksede</a:t>
            </a:r>
            <a:r>
              <a:rPr lang="da-DK" baseline="0" dirty="0"/>
              <a:t> jeres raske beboere uden kateter, så ville halvdelen have en positiv stiks og alle jeres borgere med kateter ville have en positiv stiks, men ingen af dem har en urinvejsinfektion. Der findes efterhånden rigtig mange studier, som dokumenterer, at bakterier i urinen er ikke farligt, og skal ikke behandles. Man kan derfor ikke s</a:t>
            </a:r>
            <a:r>
              <a:rPr lang="da-DK" noProof="0" dirty="0" err="1"/>
              <a:t>ige</a:t>
            </a:r>
            <a:r>
              <a:rPr lang="da-DK" noProof="0" dirty="0"/>
              <a:t>, at hvis man har en positiv urinstiks</a:t>
            </a:r>
            <a:r>
              <a:rPr lang="da-DK" baseline="0" noProof="0" dirty="0"/>
              <a:t>, så har borgeren en urinvejsinfektion. Det samme gælder for en positiv dyrkning. Der skal være en eller anden form for symptom relateret til urinvejene, hvis man skal stille diagnosen urinvejsinfektion. </a:t>
            </a:r>
          </a:p>
          <a:p>
            <a:endParaRPr lang="da-DK" baseline="0" noProof="0" dirty="0"/>
          </a:p>
          <a:p>
            <a:r>
              <a:rPr lang="da-DK" baseline="0" noProof="0" dirty="0"/>
              <a:t>Derfor har jeg også tilladt mig at være lidt provokerende på mit slide og sætte kryds over både urinstiksen og dyrkningen, så I husker, at en positiv urinprøve ikke er det samme som at borgeren har en urinvejsinfektion.</a:t>
            </a:r>
          </a:p>
          <a:p>
            <a:endParaRPr lang="da-DK" baseline="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Men </a:t>
            </a:r>
            <a:r>
              <a:rPr lang="en-GB" dirty="0" err="1"/>
              <a:t>hvor</a:t>
            </a:r>
            <a:r>
              <a:rPr lang="en-GB" baseline="0" dirty="0"/>
              <a:t> </a:t>
            </a:r>
            <a:r>
              <a:rPr lang="en-GB" baseline="0" dirty="0" err="1"/>
              <a:t>hører</a:t>
            </a:r>
            <a:r>
              <a:rPr lang="en-GB" baseline="0" dirty="0"/>
              <a:t> de </a:t>
            </a:r>
            <a:r>
              <a:rPr lang="en-GB" baseline="0" dirty="0" err="1"/>
              <a:t>uspecifikke</a:t>
            </a:r>
            <a:r>
              <a:rPr lang="en-GB" baseline="0" dirty="0"/>
              <a:t> </a:t>
            </a:r>
            <a:r>
              <a:rPr lang="en-GB" baseline="0" dirty="0" err="1"/>
              <a:t>symptomer</a:t>
            </a:r>
            <a:r>
              <a:rPr lang="en-GB" baseline="0" dirty="0"/>
              <a:t> </a:t>
            </a:r>
            <a:r>
              <a:rPr lang="en-GB" baseline="0" dirty="0" err="1"/>
              <a:t>så</a:t>
            </a:r>
            <a:r>
              <a:rPr lang="en-GB" baseline="0" dirty="0"/>
              <a:t> </a:t>
            </a:r>
            <a:r>
              <a:rPr lang="en-GB" baseline="0" dirty="0" err="1"/>
              <a:t>hjemme</a:t>
            </a:r>
            <a:r>
              <a:rPr lang="en-GB" baseline="0" dirty="0"/>
              <a:t> I </a:t>
            </a:r>
            <a:r>
              <a:rPr lang="en-GB" baseline="0" dirty="0" err="1"/>
              <a:t>forhold</a:t>
            </a:r>
            <a:r>
              <a:rPr lang="en-GB" baseline="0" dirty="0"/>
              <a:t> </a:t>
            </a:r>
            <a:r>
              <a:rPr lang="en-GB" baseline="0" dirty="0" err="1"/>
              <a:t>til</a:t>
            </a:r>
            <a:r>
              <a:rPr lang="en-GB" baseline="0" dirty="0"/>
              <a:t> </a:t>
            </a:r>
            <a:r>
              <a:rPr lang="en-GB" baseline="0" dirty="0" err="1"/>
              <a:t>denne</a:t>
            </a:r>
            <a:r>
              <a:rPr lang="en-GB" baseline="0" dirty="0"/>
              <a:t> definition? </a:t>
            </a:r>
            <a:r>
              <a:rPr lang="en-GB" baseline="0" dirty="0" err="1"/>
              <a:t>Inden</a:t>
            </a:r>
            <a:r>
              <a:rPr lang="en-GB" baseline="0" dirty="0"/>
              <a:t> vi </a:t>
            </a:r>
            <a:r>
              <a:rPr lang="en-GB" baseline="0" dirty="0" err="1"/>
              <a:t>snakker</a:t>
            </a:r>
            <a:r>
              <a:rPr lang="en-GB" baseline="0" dirty="0"/>
              <a:t> om </a:t>
            </a:r>
            <a:r>
              <a:rPr lang="en-GB" baseline="0" dirty="0" err="1"/>
              <a:t>det</a:t>
            </a:r>
            <a:r>
              <a:rPr lang="en-GB" baseline="0" dirty="0"/>
              <a:t>, </a:t>
            </a:r>
            <a:r>
              <a:rPr lang="en-GB" baseline="0" dirty="0" err="1"/>
              <a:t>vil</a:t>
            </a:r>
            <a:r>
              <a:rPr lang="en-GB" baseline="0" dirty="0"/>
              <a:t> </a:t>
            </a:r>
            <a:r>
              <a:rPr lang="en-GB" baseline="0" dirty="0" err="1"/>
              <a:t>jeg</a:t>
            </a:r>
            <a:r>
              <a:rPr lang="en-GB" baseline="0" dirty="0"/>
              <a:t> </a:t>
            </a:r>
            <a:r>
              <a:rPr lang="en-GB" baseline="0" dirty="0" err="1"/>
              <a:t>gerne</a:t>
            </a:r>
            <a:r>
              <a:rPr lang="en-GB" baseline="0" dirty="0"/>
              <a:t> have at I </a:t>
            </a:r>
            <a:r>
              <a:rPr lang="en-GB" baseline="0" dirty="0" err="1"/>
              <a:t>svarer</a:t>
            </a:r>
            <a:r>
              <a:rPr lang="en-GB" baseline="0" dirty="0"/>
              <a:t> </a:t>
            </a:r>
            <a:r>
              <a:rPr lang="en-GB" baseline="0" dirty="0" err="1"/>
              <a:t>på</a:t>
            </a:r>
            <a:r>
              <a:rPr lang="en-GB" baseline="0" dirty="0"/>
              <a:t> </a:t>
            </a:r>
            <a:r>
              <a:rPr lang="en-GB" baseline="0" dirty="0" err="1"/>
              <a:t>følgende</a:t>
            </a:r>
            <a:r>
              <a:rPr lang="en-GB" baseline="0" dirty="0"/>
              <a:t> </a:t>
            </a:r>
            <a:r>
              <a:rPr lang="en-GB" baseline="0" dirty="0" err="1"/>
              <a:t>spørgsmål</a:t>
            </a:r>
            <a:r>
              <a:rPr lang="en-GB" baseline="0" dirty="0"/>
              <a:t>:</a:t>
            </a:r>
            <a:endParaRPr lang="en-GB" dirty="0"/>
          </a:p>
          <a:p>
            <a:endParaRPr lang="da-DK" noProof="0" dirty="0"/>
          </a:p>
        </p:txBody>
      </p:sp>
      <p:sp>
        <p:nvSpPr>
          <p:cNvPr id="4" name="Pladsholder til slidenummer 3"/>
          <p:cNvSpPr>
            <a:spLocks noGrp="1"/>
          </p:cNvSpPr>
          <p:nvPr>
            <p:ph type="sldNum" sz="quarter" idx="10"/>
          </p:nvPr>
        </p:nvSpPr>
        <p:spPr/>
        <p:txBody>
          <a:bodyPr/>
          <a:lstStyle/>
          <a:p>
            <a:fld id="{F3474A10-979B-294A-BD15-9C8FBA9B96A4}" type="slidenum">
              <a:rPr lang="da-DK" smtClean="0"/>
              <a:t>9</a:t>
            </a:fld>
            <a:endParaRPr lang="da-DK"/>
          </a:p>
        </p:txBody>
      </p:sp>
    </p:spTree>
    <p:extLst>
      <p:ext uri="{BB962C8B-B14F-4D97-AF65-F5344CB8AC3E}">
        <p14:creationId xmlns:p14="http://schemas.microsoft.com/office/powerpoint/2010/main" val="205263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F46BFFFE-9349-0649-81B0-0AA11FB74F7E}" type="datetimeFigureOut">
              <a:rPr lang="da-DK" smtClean="0"/>
              <a:t>25-10-2023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7301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46BFFFE-9349-0649-81B0-0AA11FB74F7E}" type="datetimeFigureOut">
              <a:rPr lang="da-DK" smtClean="0"/>
              <a:t>25-10-2023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220199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46BFFFE-9349-0649-81B0-0AA11FB74F7E}" type="datetimeFigureOut">
              <a:rPr lang="da-DK" smtClean="0"/>
              <a:t>25-10-2023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71004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46BFFFE-9349-0649-81B0-0AA11FB74F7E}" type="datetimeFigureOut">
              <a:rPr lang="da-DK" smtClean="0"/>
              <a:t>25-10-2023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158959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F46BFFFE-9349-0649-81B0-0AA11FB74F7E}" type="datetimeFigureOut">
              <a:rPr lang="da-DK" smtClean="0"/>
              <a:t>25-10-2023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130507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46BFFFE-9349-0649-81B0-0AA11FB74F7E}" type="datetimeFigureOut">
              <a:rPr lang="da-DK" smtClean="0"/>
              <a:t>25-10-2023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21389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46BFFFE-9349-0649-81B0-0AA11FB74F7E}" type="datetimeFigureOut">
              <a:rPr lang="da-DK" smtClean="0"/>
              <a:t>25-10-2023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3107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F46BFFFE-9349-0649-81B0-0AA11FB74F7E}" type="datetimeFigureOut">
              <a:rPr lang="da-DK" smtClean="0"/>
              <a:t>25-10-2023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399291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46BFFFE-9349-0649-81B0-0AA11FB74F7E}" type="datetimeFigureOut">
              <a:rPr lang="da-DK" smtClean="0"/>
              <a:t>25-10-2023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2359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46BFFFE-9349-0649-81B0-0AA11FB74F7E}" type="datetimeFigureOut">
              <a:rPr lang="da-DK" smtClean="0"/>
              <a:t>25-10-2023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84876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46BFFFE-9349-0649-81B0-0AA11FB74F7E}" type="datetimeFigureOut">
              <a:rPr lang="da-DK" smtClean="0"/>
              <a:t>25-10-2023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A130B74-98ED-C440-921C-19BC3F3916B5}" type="slidenum">
              <a:rPr lang="da-DK" smtClean="0"/>
              <a:t>‹nr.›</a:t>
            </a:fld>
            <a:endParaRPr lang="da-DK"/>
          </a:p>
        </p:txBody>
      </p:sp>
    </p:spTree>
    <p:extLst>
      <p:ext uri="{BB962C8B-B14F-4D97-AF65-F5344CB8AC3E}">
        <p14:creationId xmlns:p14="http://schemas.microsoft.com/office/powerpoint/2010/main" val="171822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BFFFE-9349-0649-81B0-0AA11FB74F7E}" type="datetimeFigureOut">
              <a:rPr lang="da-DK" smtClean="0"/>
              <a:t>25-10-2023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30B74-98ED-C440-921C-19BC3F3916B5}" type="slidenum">
              <a:rPr lang="da-DK" smtClean="0"/>
              <a:t>‹nr.›</a:t>
            </a:fld>
            <a:endParaRPr lang="da-DK"/>
          </a:p>
        </p:txBody>
      </p:sp>
    </p:spTree>
    <p:extLst>
      <p:ext uri="{BB962C8B-B14F-4D97-AF65-F5344CB8AC3E}">
        <p14:creationId xmlns:p14="http://schemas.microsoft.com/office/powerpoint/2010/main" val="891475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1333500" y="6043083"/>
            <a:ext cx="184666" cy="369332"/>
          </a:xfrm>
          <a:prstGeom prst="rect">
            <a:avLst/>
          </a:prstGeom>
          <a:noFill/>
        </p:spPr>
        <p:txBody>
          <a:bodyPr wrap="none" rtlCol="0">
            <a:spAutoFit/>
          </a:bodyPr>
          <a:lstStyle/>
          <a:p>
            <a:endParaRPr lang="da-DK" dirty="0"/>
          </a:p>
        </p:txBody>
      </p:sp>
      <p:pic>
        <p:nvPicPr>
          <p:cNvPr id="2" name="Billede 1"/>
          <p:cNvPicPr>
            <a:picLocks noChangeAspect="1"/>
          </p:cNvPicPr>
          <p:nvPr/>
        </p:nvPicPr>
        <p:blipFill>
          <a:blip r:embed="rId3"/>
          <a:stretch>
            <a:fillRect/>
          </a:stretch>
        </p:blipFill>
        <p:spPr>
          <a:xfrm>
            <a:off x="-86269" y="-1"/>
            <a:ext cx="9393182" cy="6914043"/>
          </a:xfrm>
          <a:prstGeom prst="rect">
            <a:avLst/>
          </a:prstGeom>
        </p:spPr>
      </p:pic>
    </p:spTree>
    <p:extLst>
      <p:ext uri="{BB962C8B-B14F-4D97-AF65-F5344CB8AC3E}">
        <p14:creationId xmlns:p14="http://schemas.microsoft.com/office/powerpoint/2010/main" val="149407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668"/>
            <a:ext cx="9189844" cy="6858668"/>
          </a:xfrm>
          <a:prstGeom prst="rect">
            <a:avLst/>
          </a:prstGeom>
        </p:spPr>
      </p:pic>
    </p:spTree>
    <p:extLst>
      <p:ext uri="{BB962C8B-B14F-4D97-AF65-F5344CB8AC3E}">
        <p14:creationId xmlns:p14="http://schemas.microsoft.com/office/powerpoint/2010/main" val="173590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1" y="0"/>
            <a:ext cx="9176061" cy="6858000"/>
          </a:xfrm>
          <a:prstGeom prst="rect">
            <a:avLst/>
          </a:prstGeom>
        </p:spPr>
      </p:pic>
    </p:spTree>
    <p:extLst>
      <p:ext uri="{BB962C8B-B14F-4D97-AF65-F5344CB8AC3E}">
        <p14:creationId xmlns:p14="http://schemas.microsoft.com/office/powerpoint/2010/main" val="236804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668"/>
            <a:ext cx="9209110" cy="6858668"/>
          </a:xfrm>
          <a:prstGeom prst="rect">
            <a:avLst/>
          </a:prstGeom>
        </p:spPr>
      </p:pic>
    </p:spTree>
    <p:extLst>
      <p:ext uri="{BB962C8B-B14F-4D97-AF65-F5344CB8AC3E}">
        <p14:creationId xmlns:p14="http://schemas.microsoft.com/office/powerpoint/2010/main" val="398164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103937" y="0"/>
            <a:ext cx="9354313" cy="6858000"/>
          </a:xfrm>
          <a:prstGeom prst="rect">
            <a:avLst/>
          </a:prstGeom>
        </p:spPr>
      </p:pic>
    </p:spTree>
    <p:extLst>
      <p:ext uri="{BB962C8B-B14F-4D97-AF65-F5344CB8AC3E}">
        <p14:creationId xmlns:p14="http://schemas.microsoft.com/office/powerpoint/2010/main" val="251583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1" y="-668"/>
            <a:ext cx="9183315" cy="6858668"/>
          </a:xfrm>
          <a:prstGeom prst="rect">
            <a:avLst/>
          </a:prstGeom>
        </p:spPr>
      </p:pic>
    </p:spTree>
    <p:extLst>
      <p:ext uri="{BB962C8B-B14F-4D97-AF65-F5344CB8AC3E}">
        <p14:creationId xmlns:p14="http://schemas.microsoft.com/office/powerpoint/2010/main" val="264804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1336"/>
            <a:ext cx="9226290" cy="6859336"/>
          </a:xfrm>
          <a:prstGeom prst="rect">
            <a:avLst/>
          </a:prstGeom>
        </p:spPr>
      </p:pic>
    </p:spTree>
    <p:extLst>
      <p:ext uri="{BB962C8B-B14F-4D97-AF65-F5344CB8AC3E}">
        <p14:creationId xmlns:p14="http://schemas.microsoft.com/office/powerpoint/2010/main" val="425376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32061" y="0"/>
            <a:ext cx="9176061" cy="6858000"/>
          </a:xfrm>
          <a:prstGeom prst="rect">
            <a:avLst/>
          </a:prstGeom>
        </p:spPr>
      </p:pic>
    </p:spTree>
    <p:extLst>
      <p:ext uri="{BB962C8B-B14F-4D97-AF65-F5344CB8AC3E}">
        <p14:creationId xmlns:p14="http://schemas.microsoft.com/office/powerpoint/2010/main" val="403312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668"/>
            <a:ext cx="9209110" cy="6858668"/>
          </a:xfrm>
          <a:prstGeom prst="rect">
            <a:avLst/>
          </a:prstGeom>
        </p:spPr>
      </p:pic>
    </p:spTree>
    <p:extLst>
      <p:ext uri="{BB962C8B-B14F-4D97-AF65-F5344CB8AC3E}">
        <p14:creationId xmlns:p14="http://schemas.microsoft.com/office/powerpoint/2010/main" val="370111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1" y="-668"/>
            <a:ext cx="9199477" cy="6858668"/>
          </a:xfrm>
          <a:prstGeom prst="rect">
            <a:avLst/>
          </a:prstGeom>
        </p:spPr>
      </p:pic>
    </p:spTree>
    <p:extLst>
      <p:ext uri="{BB962C8B-B14F-4D97-AF65-F5344CB8AC3E}">
        <p14:creationId xmlns:p14="http://schemas.microsoft.com/office/powerpoint/2010/main" val="244757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0" y="0"/>
            <a:ext cx="9163210" cy="6858000"/>
          </a:xfrm>
          <a:prstGeom prst="rect">
            <a:avLst/>
          </a:prstGeom>
        </p:spPr>
      </p:pic>
    </p:spTree>
    <p:extLst>
      <p:ext uri="{BB962C8B-B14F-4D97-AF65-F5344CB8AC3E}">
        <p14:creationId xmlns:p14="http://schemas.microsoft.com/office/powerpoint/2010/main" val="42924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68949" y="0"/>
            <a:ext cx="9307937" cy="6858000"/>
          </a:xfrm>
          <a:prstGeom prst="rect">
            <a:avLst/>
          </a:prstGeom>
        </p:spPr>
      </p:pic>
    </p:spTree>
    <p:extLst>
      <p:ext uri="{BB962C8B-B14F-4D97-AF65-F5344CB8AC3E}">
        <p14:creationId xmlns:p14="http://schemas.microsoft.com/office/powerpoint/2010/main" val="265910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1" y="0"/>
            <a:ext cx="9172815" cy="6858000"/>
          </a:xfrm>
          <a:prstGeom prst="rect">
            <a:avLst/>
          </a:prstGeom>
        </p:spPr>
      </p:pic>
    </p:spTree>
    <p:extLst>
      <p:ext uri="{BB962C8B-B14F-4D97-AF65-F5344CB8AC3E}">
        <p14:creationId xmlns:p14="http://schemas.microsoft.com/office/powerpoint/2010/main" val="403419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1" y="-668"/>
            <a:ext cx="9183315" cy="6858668"/>
          </a:xfrm>
          <a:prstGeom prst="rect">
            <a:avLst/>
          </a:prstGeom>
        </p:spPr>
      </p:pic>
    </p:spTree>
    <p:extLst>
      <p:ext uri="{BB962C8B-B14F-4D97-AF65-F5344CB8AC3E}">
        <p14:creationId xmlns:p14="http://schemas.microsoft.com/office/powerpoint/2010/main" val="1759723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1" y="0"/>
            <a:ext cx="9323593" cy="6858000"/>
          </a:xfrm>
          <a:prstGeom prst="rect">
            <a:avLst/>
          </a:prstGeom>
        </p:spPr>
      </p:pic>
    </p:spTree>
    <p:extLst>
      <p:ext uri="{BB962C8B-B14F-4D97-AF65-F5344CB8AC3E}">
        <p14:creationId xmlns:p14="http://schemas.microsoft.com/office/powerpoint/2010/main" val="3202549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489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1" y="-1"/>
            <a:ext cx="9312573" cy="6964947"/>
          </a:xfrm>
          <a:prstGeom prst="rect">
            <a:avLst/>
          </a:prstGeom>
        </p:spPr>
      </p:pic>
    </p:spTree>
    <p:extLst>
      <p:ext uri="{BB962C8B-B14F-4D97-AF65-F5344CB8AC3E}">
        <p14:creationId xmlns:p14="http://schemas.microsoft.com/office/powerpoint/2010/main" val="139459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12700"/>
            <a:ext cx="9144000" cy="6822019"/>
          </a:xfrm>
          <a:prstGeom prst="rect">
            <a:avLst/>
          </a:prstGeom>
        </p:spPr>
      </p:pic>
    </p:spTree>
    <p:extLst>
      <p:ext uri="{BB962C8B-B14F-4D97-AF65-F5344CB8AC3E}">
        <p14:creationId xmlns:p14="http://schemas.microsoft.com/office/powerpoint/2010/main" val="216923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1"/>
            <a:ext cx="9172815" cy="6858000"/>
          </a:xfrm>
          <a:prstGeom prst="rect">
            <a:avLst/>
          </a:prstGeom>
        </p:spPr>
      </p:pic>
    </p:spTree>
    <p:extLst>
      <p:ext uri="{BB962C8B-B14F-4D97-AF65-F5344CB8AC3E}">
        <p14:creationId xmlns:p14="http://schemas.microsoft.com/office/powerpoint/2010/main" val="353113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0" y="0"/>
            <a:ext cx="9163210" cy="6858000"/>
          </a:xfrm>
          <a:prstGeom prst="rect">
            <a:avLst/>
          </a:prstGeom>
        </p:spPr>
      </p:pic>
    </p:spTree>
    <p:extLst>
      <p:ext uri="{BB962C8B-B14F-4D97-AF65-F5344CB8AC3E}">
        <p14:creationId xmlns:p14="http://schemas.microsoft.com/office/powerpoint/2010/main" val="4925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20797" y="0"/>
            <a:ext cx="9224493" cy="6858000"/>
          </a:xfrm>
          <a:prstGeom prst="rect">
            <a:avLst/>
          </a:prstGeom>
        </p:spPr>
      </p:pic>
    </p:spTree>
    <p:extLst>
      <p:ext uri="{BB962C8B-B14F-4D97-AF65-F5344CB8AC3E}">
        <p14:creationId xmlns:p14="http://schemas.microsoft.com/office/powerpoint/2010/main" val="96736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1" y="0"/>
            <a:ext cx="9153605" cy="6858000"/>
          </a:xfrm>
          <a:prstGeom prst="rect">
            <a:avLst/>
          </a:prstGeom>
        </p:spPr>
      </p:pic>
    </p:spTree>
    <p:extLst>
      <p:ext uri="{BB962C8B-B14F-4D97-AF65-F5344CB8AC3E}">
        <p14:creationId xmlns:p14="http://schemas.microsoft.com/office/powerpoint/2010/main" val="47764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1" y="0"/>
            <a:ext cx="9166443" cy="6858000"/>
          </a:xfrm>
          <a:prstGeom prst="rect">
            <a:avLst/>
          </a:prstGeom>
        </p:spPr>
      </p:pic>
    </p:spTree>
    <p:extLst>
      <p:ext uri="{BB962C8B-B14F-4D97-AF65-F5344CB8AC3E}">
        <p14:creationId xmlns:p14="http://schemas.microsoft.com/office/powerpoint/2010/main" val="3730252022"/>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12132</TotalTime>
  <Words>2921</Words>
  <Application>Microsoft Office PowerPoint</Application>
  <PresentationFormat>Skærmshow (4:3)</PresentationFormat>
  <Paragraphs>161</Paragraphs>
  <Slides>23</Slides>
  <Notes>23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23</vt:i4>
      </vt:variant>
    </vt:vector>
  </HeadingPairs>
  <TitlesOfParts>
    <vt:vector size="26" baseType="lpstr">
      <vt:lpstr>Arial</vt:lpstr>
      <vt:lpstr>Calibri</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Bedre behandling af urinvejsinfektioner hos plejehjemsbeboere</dc:title>
  <dc:creator>Sif Helene Arnold</dc:creator>
  <cp:lastModifiedBy>Sarah Geertsen Bjørn</cp:lastModifiedBy>
  <cp:revision>205</cp:revision>
  <cp:lastPrinted>2018-08-27T13:45:55Z</cp:lastPrinted>
  <dcterms:created xsi:type="dcterms:W3CDTF">2018-06-27T12:45:17Z</dcterms:created>
  <dcterms:modified xsi:type="dcterms:W3CDTF">2023-10-25T09:03:07Z</dcterms:modified>
</cp:coreProperties>
</file>